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9" r:id="rId3"/>
    <p:sldId id="281" r:id="rId4"/>
    <p:sldId id="257" r:id="rId5"/>
    <p:sldId id="258" r:id="rId6"/>
    <p:sldId id="284" r:id="rId7"/>
    <p:sldId id="282" r:id="rId8"/>
    <p:sldId id="283" r:id="rId9"/>
    <p:sldId id="261" r:id="rId10"/>
    <p:sldId id="287" r:id="rId11"/>
    <p:sldId id="288" r:id="rId12"/>
    <p:sldId id="264" r:id="rId13"/>
    <p:sldId id="289" r:id="rId14"/>
    <p:sldId id="285" r:id="rId15"/>
    <p:sldId id="286"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3" d="100"/>
          <a:sy n="123" d="100"/>
        </p:scale>
        <p:origin x="67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September 27,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6264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September 27,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4366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September 27,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3246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September 27,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5991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September 27,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140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September 27,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769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September 27,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0770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September 27,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1025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September 27,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33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September 27,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1054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September 27,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3210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September 27,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881190099"/>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raders-trust.com/ja/mt4%E3%83%97%E3%83%A9%E3%83%83%E3%83%88%E3%83%95%E3%82%A9%E3%83%BC%E3%83%A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cure-vu.traders-trust.com/register/?lang=jp&amp;a_aid=1131635_12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750348-5249-48BE-B8D8-43608AD7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B56FC78-0CBF-45FA-ADD2-40A680217E13}"/>
              </a:ext>
            </a:extLst>
          </p:cNvPr>
          <p:cNvSpPr>
            <a:spLocks noGrp="1"/>
          </p:cNvSpPr>
          <p:nvPr>
            <p:ph type="ctrTitle"/>
          </p:nvPr>
        </p:nvSpPr>
        <p:spPr>
          <a:xfrm>
            <a:off x="550863" y="549274"/>
            <a:ext cx="9376908" cy="3686823"/>
          </a:xfrm>
        </p:spPr>
        <p:txBody>
          <a:bodyPr anchor="b">
            <a:normAutofit/>
          </a:bodyPr>
          <a:lstStyle/>
          <a:p>
            <a:r>
              <a:rPr kumimoji="1" lang="en-US" altLang="ja-JP" sz="5900" b="1" dirty="0">
                <a:latin typeface="游ゴシック" panose="020B0400000000000000" pitchFamily="50" charset="-128"/>
                <a:ea typeface="游ゴシック" panose="020B0400000000000000" pitchFamily="50" charset="-128"/>
              </a:rPr>
              <a:t>FX</a:t>
            </a:r>
            <a:r>
              <a:rPr kumimoji="1" lang="ja-JP" altLang="en-US" sz="5900" b="1" dirty="0">
                <a:latin typeface="游ゴシック" panose="020B0400000000000000" pitchFamily="50" charset="-128"/>
                <a:ea typeface="游ゴシック" panose="020B0400000000000000" pitchFamily="50" charset="-128"/>
              </a:rPr>
              <a:t>自動売買（</a:t>
            </a:r>
            <a:r>
              <a:rPr kumimoji="1" lang="en-US" altLang="ja-JP" sz="5900" b="1" dirty="0" err="1">
                <a:latin typeface="游ゴシック" panose="020B0400000000000000" pitchFamily="50" charset="-128"/>
                <a:ea typeface="游ゴシック" panose="020B0400000000000000" pitchFamily="50" charset="-128"/>
              </a:rPr>
              <a:t>InvestaX</a:t>
            </a:r>
            <a:r>
              <a:rPr kumimoji="1" lang="ja-JP" altLang="en-US" sz="5900" b="1" dirty="0">
                <a:latin typeface="游ゴシック" panose="020B0400000000000000" pitchFamily="50" charset="-128"/>
                <a:ea typeface="游ゴシック" panose="020B0400000000000000" pitchFamily="50" charset="-128"/>
              </a:rPr>
              <a:t>）</a:t>
            </a:r>
            <a:br>
              <a:rPr kumimoji="1" lang="en-US" altLang="ja-JP" sz="5900" b="1" dirty="0">
                <a:latin typeface="游ゴシック" panose="020B0400000000000000" pitchFamily="50" charset="-128"/>
                <a:ea typeface="游ゴシック" panose="020B0400000000000000" pitchFamily="50" charset="-128"/>
              </a:rPr>
            </a:br>
            <a:r>
              <a:rPr kumimoji="1" lang="ja-JP" altLang="en-US" sz="5900" b="1" dirty="0">
                <a:latin typeface="游ゴシック" panose="020B0400000000000000" pitchFamily="50" charset="-128"/>
                <a:ea typeface="游ゴシック" panose="020B0400000000000000" pitchFamily="50" charset="-128"/>
              </a:rPr>
              <a:t>参加マニュアル</a:t>
            </a:r>
          </a:p>
        </p:txBody>
      </p:sp>
      <p:sp>
        <p:nvSpPr>
          <p:cNvPr id="24" name="Rectangle 23">
            <a:extLst>
              <a:ext uri="{FF2B5EF4-FFF2-40B4-BE49-F238E27FC236}">
                <a16:creationId xmlns:a16="http://schemas.microsoft.com/office/drawing/2014/main" id="{1BC3C586-41D9-4369-AF7F-3A2DB21DB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02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4EBF7E0-BC7B-4492-A089-BEFEEA4997A5}"/>
              </a:ext>
            </a:extLst>
          </p:cNvPr>
          <p:cNvSpPr>
            <a:spLocks noGrp="1"/>
          </p:cNvSpPr>
          <p:nvPr>
            <p:ph type="title"/>
          </p:nvPr>
        </p:nvSpPr>
        <p:spPr>
          <a:xfrm>
            <a:off x="550862" y="549275"/>
            <a:ext cx="11091600" cy="726369"/>
          </a:xfrm>
        </p:spPr>
        <p:txBody>
          <a:bodyPr>
            <a:norm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取引内容の確認方法（スマホ）</a:t>
            </a:r>
          </a:p>
        </p:txBody>
      </p:sp>
      <p:pic>
        <p:nvPicPr>
          <p:cNvPr id="1026" name="Picture 2" descr="image">
            <a:extLst>
              <a:ext uri="{FF2B5EF4-FFF2-40B4-BE49-F238E27FC236}">
                <a16:creationId xmlns:a16="http://schemas.microsoft.com/office/drawing/2014/main" id="{C7B1D009-F9C2-46AB-A5E6-E526116B5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55" y="1514377"/>
            <a:ext cx="2174574" cy="470649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A7CC5CF-C904-4584-9C30-1238D9DA6FBD}"/>
              </a:ext>
            </a:extLst>
          </p:cNvPr>
          <p:cNvPicPr>
            <a:picLocks noChangeAspect="1"/>
          </p:cNvPicPr>
          <p:nvPr/>
        </p:nvPicPr>
        <p:blipFill>
          <a:blip r:embed="rId3"/>
          <a:stretch>
            <a:fillRect/>
          </a:stretch>
        </p:blipFill>
        <p:spPr>
          <a:xfrm>
            <a:off x="2535507" y="1514378"/>
            <a:ext cx="2174574" cy="4706324"/>
          </a:xfrm>
          <a:prstGeom prst="rect">
            <a:avLst/>
          </a:prstGeom>
        </p:spPr>
      </p:pic>
      <p:sp>
        <p:nvSpPr>
          <p:cNvPr id="6" name="四角形: 角を丸くする 5">
            <a:extLst>
              <a:ext uri="{FF2B5EF4-FFF2-40B4-BE49-F238E27FC236}">
                <a16:creationId xmlns:a16="http://schemas.microsoft.com/office/drawing/2014/main" id="{A31E583F-0749-4A7A-8105-1700C145F28D}"/>
              </a:ext>
            </a:extLst>
          </p:cNvPr>
          <p:cNvSpPr/>
          <p:nvPr/>
        </p:nvSpPr>
        <p:spPr>
          <a:xfrm>
            <a:off x="2535507" y="2541864"/>
            <a:ext cx="914400" cy="209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75AA5763-E293-48F9-9FF7-8A7CB9D8C811}"/>
              </a:ext>
            </a:extLst>
          </p:cNvPr>
          <p:cNvPicPr>
            <a:picLocks noChangeAspect="1"/>
          </p:cNvPicPr>
          <p:nvPr/>
        </p:nvPicPr>
        <p:blipFill>
          <a:blip r:embed="rId4"/>
          <a:stretch>
            <a:fillRect/>
          </a:stretch>
        </p:blipFill>
        <p:spPr>
          <a:xfrm>
            <a:off x="4828959" y="1514211"/>
            <a:ext cx="2243011" cy="4732982"/>
          </a:xfrm>
          <a:prstGeom prst="rect">
            <a:avLst/>
          </a:prstGeom>
        </p:spPr>
      </p:pic>
      <p:sp>
        <p:nvSpPr>
          <p:cNvPr id="9" name="四角形: 角を丸くする 8">
            <a:extLst>
              <a:ext uri="{FF2B5EF4-FFF2-40B4-BE49-F238E27FC236}">
                <a16:creationId xmlns:a16="http://schemas.microsoft.com/office/drawing/2014/main" id="{B8B14233-18B5-4C05-B261-2FA62A399D64}"/>
              </a:ext>
            </a:extLst>
          </p:cNvPr>
          <p:cNvSpPr/>
          <p:nvPr/>
        </p:nvSpPr>
        <p:spPr>
          <a:xfrm>
            <a:off x="4882968" y="2553000"/>
            <a:ext cx="2079894" cy="5173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3C03070-53A5-4B46-A943-67EC9026272D}"/>
              </a:ext>
            </a:extLst>
          </p:cNvPr>
          <p:cNvSpPr txBox="1"/>
          <p:nvPr/>
        </p:nvSpPr>
        <p:spPr>
          <a:xfrm>
            <a:off x="7190848" y="1674371"/>
            <a:ext cx="4604073" cy="1323439"/>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まず最初に「</a:t>
            </a:r>
            <a:r>
              <a:rPr lang="en-US" altLang="ja-JP" sz="1600" b="1" dirty="0">
                <a:solidFill>
                  <a:schemeClr val="bg1"/>
                </a:solidFill>
                <a:latin typeface="游ゴシック" panose="020B0400000000000000" pitchFamily="50" charset="-128"/>
                <a:ea typeface="游ゴシック" panose="020B0400000000000000" pitchFamily="50" charset="-128"/>
              </a:rPr>
              <a:t>MetaTrader4</a:t>
            </a:r>
            <a:r>
              <a:rPr lang="ja-JP" altLang="en-US" sz="1600" b="1" dirty="0">
                <a:solidFill>
                  <a:schemeClr val="bg1"/>
                </a:solidFill>
                <a:latin typeface="游ゴシック" panose="020B0400000000000000" pitchFamily="50" charset="-128"/>
                <a:ea typeface="游ゴシック" panose="020B0400000000000000" pitchFamily="50" charset="-128"/>
              </a:rPr>
              <a:t>」というアプリを　スマホにインストールします。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新規口座→既存のアカウントにログインと進みます。</a:t>
            </a:r>
          </a:p>
        </p:txBody>
      </p:sp>
      <p:sp>
        <p:nvSpPr>
          <p:cNvPr id="8" name="四角形: 角を丸くする 7">
            <a:extLst>
              <a:ext uri="{FF2B5EF4-FFF2-40B4-BE49-F238E27FC236}">
                <a16:creationId xmlns:a16="http://schemas.microsoft.com/office/drawing/2014/main" id="{E076DA9D-C6D7-4CBE-A7DC-EBA3C3D52D34}"/>
              </a:ext>
            </a:extLst>
          </p:cNvPr>
          <p:cNvSpPr/>
          <p:nvPr/>
        </p:nvSpPr>
        <p:spPr>
          <a:xfrm>
            <a:off x="2776756" y="2171179"/>
            <a:ext cx="689929" cy="2097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3848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4EBF7E0-BC7B-4492-A089-BEFEEA4997A5}"/>
              </a:ext>
            </a:extLst>
          </p:cNvPr>
          <p:cNvSpPr>
            <a:spLocks noGrp="1"/>
          </p:cNvSpPr>
          <p:nvPr>
            <p:ph type="title"/>
          </p:nvPr>
        </p:nvSpPr>
        <p:spPr>
          <a:xfrm>
            <a:off x="550862" y="549275"/>
            <a:ext cx="11091600" cy="726369"/>
          </a:xfrm>
        </p:spPr>
        <p:txBody>
          <a:bodyPr>
            <a:norm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取引内容の確認方法（スマホ）</a:t>
            </a:r>
          </a:p>
        </p:txBody>
      </p:sp>
      <p:sp>
        <p:nvSpPr>
          <p:cNvPr id="10" name="テキスト ボックス 9">
            <a:extLst>
              <a:ext uri="{FF2B5EF4-FFF2-40B4-BE49-F238E27FC236}">
                <a16:creationId xmlns:a16="http://schemas.microsoft.com/office/drawing/2014/main" id="{53C03070-53A5-4B46-A943-67EC9026272D}"/>
              </a:ext>
            </a:extLst>
          </p:cNvPr>
          <p:cNvSpPr txBox="1"/>
          <p:nvPr/>
        </p:nvSpPr>
        <p:spPr>
          <a:xfrm>
            <a:off x="7146598" y="1126175"/>
            <a:ext cx="4604073" cy="6986528"/>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既存のアカウントにログイン</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証券会社を</a:t>
            </a:r>
            <a:r>
              <a:rPr lang="en-US" altLang="ja-JP" sz="1600" b="1" dirty="0">
                <a:solidFill>
                  <a:schemeClr val="bg1"/>
                </a:solidFill>
                <a:latin typeface="游ゴシック" panose="020B0400000000000000" pitchFamily="50" charset="-128"/>
                <a:ea typeface="游ゴシック" panose="020B0400000000000000" pitchFamily="50" charset="-128"/>
              </a:rPr>
              <a:t>TTCM-Live</a:t>
            </a:r>
            <a:r>
              <a:rPr lang="ja-JP" altLang="en-US" sz="1600" b="1" dirty="0">
                <a:solidFill>
                  <a:schemeClr val="bg1"/>
                </a:solidFill>
                <a:latin typeface="游ゴシック" panose="020B0400000000000000" pitchFamily="50" charset="-128"/>
                <a:ea typeface="游ゴシック" panose="020B0400000000000000" pitchFamily="50" charset="-128"/>
              </a:rPr>
              <a:t>を選択</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口座開設した時のメールに</a:t>
            </a:r>
            <a:r>
              <a:rPr lang="en-US" altLang="ja-JP" sz="1600" b="1" dirty="0">
                <a:solidFill>
                  <a:schemeClr val="bg1"/>
                </a:solidFill>
                <a:latin typeface="游ゴシック" panose="020B0400000000000000" pitchFamily="50" charset="-128"/>
                <a:ea typeface="游ゴシック" panose="020B0400000000000000" pitchFamily="50" charset="-128"/>
              </a:rPr>
              <a:t>MT4</a:t>
            </a:r>
            <a:r>
              <a:rPr lang="ja-JP" altLang="en-US" sz="1600" b="1" dirty="0">
                <a:solidFill>
                  <a:schemeClr val="bg1"/>
                </a:solidFill>
                <a:latin typeface="游ゴシック" panose="020B0400000000000000" pitchFamily="50" charset="-128"/>
                <a:ea typeface="游ゴシック" panose="020B0400000000000000" pitchFamily="50" charset="-128"/>
              </a:rPr>
              <a:t>口座ログイン</a:t>
            </a:r>
            <a:r>
              <a:rPr lang="en-US" altLang="ja-JP" sz="1600" b="1" dirty="0">
                <a:solidFill>
                  <a:schemeClr val="bg1"/>
                </a:solidFill>
                <a:latin typeface="游ゴシック" panose="020B0400000000000000" pitchFamily="50" charset="-128"/>
                <a:ea typeface="游ゴシック" panose="020B0400000000000000" pitchFamily="50" charset="-128"/>
              </a:rPr>
              <a:t>ID</a:t>
            </a: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インベスターパスワードの記載があります。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この二つを入力してログインをしてください。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リアルタイムでポジションの状況などを見ることが可能となります。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en-US" altLang="ja-JP" sz="1600" b="1" dirty="0">
                <a:solidFill>
                  <a:schemeClr val="bg1"/>
                </a:solidFill>
                <a:latin typeface="游ゴシック" panose="020B0400000000000000" pitchFamily="50" charset="-128"/>
                <a:ea typeface="游ゴシック" panose="020B0400000000000000" pitchFamily="50" charset="-128"/>
              </a:rPr>
              <a:t>PC</a:t>
            </a:r>
            <a:r>
              <a:rPr lang="ja-JP" altLang="en-US" sz="1600" b="1" dirty="0">
                <a:solidFill>
                  <a:schemeClr val="bg1"/>
                </a:solidFill>
                <a:latin typeface="游ゴシック" panose="020B0400000000000000" pitchFamily="50" charset="-128"/>
                <a:ea typeface="游ゴシック" panose="020B0400000000000000" pitchFamily="50" charset="-128"/>
              </a:rPr>
              <a:t>で確認したい場合は、</a:t>
            </a:r>
            <a:r>
              <a:rPr lang="en-US" altLang="ja-JP" sz="1600" b="1" dirty="0">
                <a:solidFill>
                  <a:schemeClr val="bg1"/>
                </a:solidFill>
                <a:latin typeface="游ゴシック" panose="020B0400000000000000" pitchFamily="50" charset="-128"/>
                <a:ea typeface="游ゴシック" panose="020B0400000000000000" pitchFamily="50" charset="-128"/>
              </a:rPr>
              <a:t>PC</a:t>
            </a:r>
            <a:r>
              <a:rPr lang="ja-JP" altLang="en-US" sz="1600" b="1" dirty="0">
                <a:solidFill>
                  <a:schemeClr val="bg1"/>
                </a:solidFill>
                <a:latin typeface="游ゴシック" panose="020B0400000000000000" pitchFamily="50" charset="-128"/>
                <a:ea typeface="游ゴシック" panose="020B0400000000000000" pitchFamily="50" charset="-128"/>
              </a:rPr>
              <a:t>用の</a:t>
            </a:r>
            <a:r>
              <a:rPr lang="en-US" altLang="ja-JP" sz="1600" b="1" dirty="0">
                <a:solidFill>
                  <a:schemeClr val="bg1"/>
                </a:solidFill>
                <a:latin typeface="游ゴシック" panose="020B0400000000000000" pitchFamily="50" charset="-128"/>
                <a:ea typeface="游ゴシック" panose="020B0400000000000000" pitchFamily="50" charset="-128"/>
              </a:rPr>
              <a:t>MT4</a:t>
            </a:r>
            <a:r>
              <a:rPr lang="ja-JP" altLang="en-US" sz="1600" b="1" dirty="0">
                <a:solidFill>
                  <a:schemeClr val="bg1"/>
                </a:solidFill>
                <a:latin typeface="游ゴシック" panose="020B0400000000000000" pitchFamily="50" charset="-128"/>
                <a:ea typeface="游ゴシック" panose="020B0400000000000000" pitchFamily="50" charset="-128"/>
              </a:rPr>
              <a:t>をインストールして同様にログインをすれば</a:t>
            </a:r>
            <a:r>
              <a:rPr lang="en-US" altLang="ja-JP" sz="1600" b="1" dirty="0">
                <a:solidFill>
                  <a:schemeClr val="bg1"/>
                </a:solidFill>
                <a:latin typeface="游ゴシック" panose="020B0400000000000000" pitchFamily="50" charset="-128"/>
                <a:ea typeface="游ゴシック" panose="020B0400000000000000" pitchFamily="50" charset="-128"/>
              </a:rPr>
              <a:t>OK</a:t>
            </a:r>
            <a:r>
              <a:rPr lang="ja-JP" altLang="en-US" sz="1600" b="1" dirty="0">
                <a:solidFill>
                  <a:schemeClr val="bg1"/>
                </a:solidFill>
                <a:latin typeface="游ゴシック" panose="020B0400000000000000" pitchFamily="50" charset="-128"/>
                <a:ea typeface="游ゴシック" panose="020B0400000000000000" pitchFamily="50" charset="-128"/>
              </a:rPr>
              <a:t>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en-US" altLang="ja-JP" sz="1600" b="1" dirty="0">
                <a:solidFill>
                  <a:schemeClr val="bg1"/>
                </a:solidFill>
                <a:latin typeface="游ゴシック" panose="020B0400000000000000" pitchFamily="50" charset="-128"/>
                <a:ea typeface="游ゴシック" panose="020B0400000000000000" pitchFamily="50" charset="-128"/>
                <a:hlinkClick r:id="rId2"/>
              </a:rPr>
              <a:t>https://traders-trust.com/ja/mt4%E3%83%97%E3%83%A9%E3%83%83%E3%83%88%E3%83%95%E3%82%A9%E3%83%BC%E3%83%A0/</a:t>
            </a:r>
            <a:br>
              <a:rPr lang="en-US" altLang="ja-JP" sz="1600" b="1" dirty="0">
                <a:solidFill>
                  <a:schemeClr val="bg1"/>
                </a:solidFill>
                <a:latin typeface="游ゴシック" panose="020B0400000000000000" pitchFamily="50" charset="-128"/>
                <a:ea typeface="游ゴシック" panose="020B0400000000000000" pitchFamily="50" charset="-128"/>
              </a:rPr>
            </a:br>
            <a:br>
              <a:rPr lang="en-US" altLang="ja-JP" sz="1600" b="1" dirty="0">
                <a:solidFill>
                  <a:schemeClr val="bg1"/>
                </a:solidFill>
                <a:latin typeface="游ゴシック" panose="020B0400000000000000" pitchFamily="50" charset="-128"/>
                <a:ea typeface="游ゴシック" panose="020B0400000000000000" pitchFamily="50" charset="-128"/>
              </a:rPr>
            </a:br>
            <a:r>
              <a:rPr lang="ja-JP" altLang="en-US" sz="1600" b="1" dirty="0">
                <a:solidFill>
                  <a:schemeClr val="bg1"/>
                </a:solidFill>
                <a:latin typeface="游ゴシック" panose="020B0400000000000000" pitchFamily="50" charset="-128"/>
                <a:ea typeface="游ゴシック" panose="020B0400000000000000" pitchFamily="50" charset="-128"/>
              </a:rPr>
              <a:t>上記から</a:t>
            </a:r>
            <a:r>
              <a:rPr lang="en-US" altLang="ja-JP" sz="1600" b="1" dirty="0">
                <a:solidFill>
                  <a:schemeClr val="bg1"/>
                </a:solidFill>
                <a:latin typeface="游ゴシック" panose="020B0400000000000000" pitchFamily="50" charset="-128"/>
                <a:ea typeface="游ゴシック" panose="020B0400000000000000" pitchFamily="50" charset="-128"/>
              </a:rPr>
              <a:t>PC</a:t>
            </a:r>
            <a:r>
              <a:rPr lang="ja-JP" altLang="en-US" sz="1600" b="1" dirty="0">
                <a:solidFill>
                  <a:schemeClr val="bg1"/>
                </a:solidFill>
                <a:latin typeface="游ゴシック" panose="020B0400000000000000" pitchFamily="50" charset="-128"/>
                <a:ea typeface="游ゴシック" panose="020B0400000000000000" pitchFamily="50" charset="-128"/>
              </a:rPr>
              <a:t>用のインストールが可能です。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pic>
        <p:nvPicPr>
          <p:cNvPr id="2050" name="Picture 2" descr="image">
            <a:extLst>
              <a:ext uri="{FF2B5EF4-FFF2-40B4-BE49-F238E27FC236}">
                <a16:creationId xmlns:a16="http://schemas.microsoft.com/office/drawing/2014/main" id="{92639858-25ED-4E1F-827B-5F98A8C03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028" y="1912689"/>
            <a:ext cx="2045169" cy="4316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B30A5C58-79E5-43EF-9B46-3EC7E339B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73" y="1912689"/>
            <a:ext cx="2045169" cy="4316136"/>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B8B14233-18B5-4C05-B261-2FA62A399D64}"/>
              </a:ext>
            </a:extLst>
          </p:cNvPr>
          <p:cNvSpPr/>
          <p:nvPr/>
        </p:nvSpPr>
        <p:spPr>
          <a:xfrm>
            <a:off x="225873" y="2911629"/>
            <a:ext cx="1980432" cy="4104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4" name="Picture 6" descr="image">
            <a:extLst>
              <a:ext uri="{FF2B5EF4-FFF2-40B4-BE49-F238E27FC236}">
                <a16:creationId xmlns:a16="http://schemas.microsoft.com/office/drawing/2014/main" id="{B917C3EB-3BFC-4BB4-8973-A1B0A4D14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20" y="1912690"/>
            <a:ext cx="1994215" cy="4316136"/>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C7103528-41C4-4E8B-ADBD-37BCDFDB8D45}"/>
              </a:ext>
            </a:extLst>
          </p:cNvPr>
          <p:cNvSpPr/>
          <p:nvPr/>
        </p:nvSpPr>
        <p:spPr>
          <a:xfrm>
            <a:off x="4832629" y="2911629"/>
            <a:ext cx="689929" cy="2097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6723A5E3-A146-4218-AB00-D7FEF5CDE5FC}"/>
              </a:ext>
            </a:extLst>
          </p:cNvPr>
          <p:cNvSpPr/>
          <p:nvPr/>
        </p:nvSpPr>
        <p:spPr>
          <a:xfrm>
            <a:off x="5751035" y="3605697"/>
            <a:ext cx="689929" cy="2097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978F5583-2EED-49D7-ADEC-44DBBB8B455C}"/>
              </a:ext>
            </a:extLst>
          </p:cNvPr>
          <p:cNvSpPr/>
          <p:nvPr/>
        </p:nvSpPr>
        <p:spPr>
          <a:xfrm>
            <a:off x="5751035" y="3982695"/>
            <a:ext cx="689929" cy="4047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C6399E24-A1A2-4415-9B09-CFF9DB9C8C0A}"/>
              </a:ext>
            </a:extLst>
          </p:cNvPr>
          <p:cNvSpPr/>
          <p:nvPr/>
        </p:nvSpPr>
        <p:spPr>
          <a:xfrm>
            <a:off x="4917693" y="3977031"/>
            <a:ext cx="1523272" cy="4104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707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B2AE2-536F-477C-8771-C93E203BF3E3}"/>
              </a:ext>
            </a:extLst>
          </p:cNvPr>
          <p:cNvSpPr>
            <a:spLocks noGrp="1"/>
          </p:cNvSpPr>
          <p:nvPr>
            <p:ph type="title"/>
          </p:nvPr>
        </p:nvSpPr>
        <p:spPr>
          <a:xfrm>
            <a:off x="550862" y="549275"/>
            <a:ext cx="11091600" cy="726369"/>
          </a:xfrm>
        </p:spPr>
        <p:txBody>
          <a:bodyPr>
            <a:norm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運用中断</a:t>
            </a:r>
          </a:p>
        </p:txBody>
      </p:sp>
      <p:sp>
        <p:nvSpPr>
          <p:cNvPr id="21" name="テキスト ボックス 20">
            <a:extLst>
              <a:ext uri="{FF2B5EF4-FFF2-40B4-BE49-F238E27FC236}">
                <a16:creationId xmlns:a16="http://schemas.microsoft.com/office/drawing/2014/main" id="{366B1214-D420-4002-80D1-E5259DDE2EC4}"/>
              </a:ext>
            </a:extLst>
          </p:cNvPr>
          <p:cNvSpPr txBox="1"/>
          <p:nvPr/>
        </p:nvSpPr>
        <p:spPr>
          <a:xfrm>
            <a:off x="7212564" y="1523485"/>
            <a:ext cx="4310744" cy="4524315"/>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ストラテジーフォロワー→非接続をクリック</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することで取引を中止することができます。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その時に持っているポジションも決済されますので、保有ポジションを確認して十分にご注意ください。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運用の継続、中止は</a:t>
            </a:r>
            <a:r>
              <a:rPr lang="ja-JP" altLang="en-US" sz="1600" b="1" dirty="0">
                <a:solidFill>
                  <a:srgbClr val="FF0000"/>
                </a:solidFill>
                <a:latin typeface="游ゴシック" panose="020B0400000000000000" pitchFamily="50" charset="-128"/>
                <a:ea typeface="游ゴシック" panose="020B0400000000000000" pitchFamily="50" charset="-128"/>
              </a:rPr>
              <a:t>ご自身の判断で</a:t>
            </a:r>
            <a:r>
              <a:rPr lang="ja-JP" altLang="en-US" sz="1600" b="1" dirty="0">
                <a:solidFill>
                  <a:schemeClr val="bg1"/>
                </a:solidFill>
                <a:latin typeface="游ゴシック" panose="020B0400000000000000" pitchFamily="50" charset="-128"/>
                <a:ea typeface="游ゴシック" panose="020B0400000000000000" pitchFamily="50" charset="-128"/>
              </a:rPr>
              <a:t>行ってください。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運用を中断すると成功報酬が確定されます。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確定された成功報酬が引き落とされると資金移動できるようになります。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再接続する際は、成功報酬の計算もリセットされ再スタートとなります。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CF843D92-6A0D-4751-A0A4-C9677EA2DFBF}"/>
              </a:ext>
            </a:extLst>
          </p:cNvPr>
          <p:cNvPicPr>
            <a:picLocks noChangeAspect="1"/>
          </p:cNvPicPr>
          <p:nvPr/>
        </p:nvPicPr>
        <p:blipFill>
          <a:blip r:embed="rId2"/>
          <a:stretch>
            <a:fillRect/>
          </a:stretch>
        </p:blipFill>
        <p:spPr>
          <a:xfrm>
            <a:off x="364476" y="1508609"/>
            <a:ext cx="6437539" cy="3031808"/>
          </a:xfrm>
          <a:prstGeom prst="rect">
            <a:avLst/>
          </a:prstGeom>
        </p:spPr>
      </p:pic>
      <p:sp>
        <p:nvSpPr>
          <p:cNvPr id="6" name="正方形/長方形 5">
            <a:extLst>
              <a:ext uri="{FF2B5EF4-FFF2-40B4-BE49-F238E27FC236}">
                <a16:creationId xmlns:a16="http://schemas.microsoft.com/office/drawing/2014/main" id="{BB9AC719-D238-4EA9-B4A0-8A79019EB1C2}"/>
              </a:ext>
            </a:extLst>
          </p:cNvPr>
          <p:cNvSpPr/>
          <p:nvPr/>
        </p:nvSpPr>
        <p:spPr>
          <a:xfrm>
            <a:off x="1253084" y="1963023"/>
            <a:ext cx="777051" cy="25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2EA3C09B-D27C-4B1B-8991-77A16B7346C4}"/>
              </a:ext>
            </a:extLst>
          </p:cNvPr>
          <p:cNvSpPr/>
          <p:nvPr/>
        </p:nvSpPr>
        <p:spPr>
          <a:xfrm>
            <a:off x="3984771" y="3429000"/>
            <a:ext cx="613793" cy="339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1837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7A57E6B-7664-4446-A25C-E22A9BD06804}"/>
              </a:ext>
            </a:extLst>
          </p:cNvPr>
          <p:cNvPicPr>
            <a:picLocks noChangeAspect="1"/>
          </p:cNvPicPr>
          <p:nvPr/>
        </p:nvPicPr>
        <p:blipFill>
          <a:blip r:embed="rId2"/>
          <a:stretch>
            <a:fillRect/>
          </a:stretch>
        </p:blipFill>
        <p:spPr>
          <a:xfrm>
            <a:off x="94856" y="3428999"/>
            <a:ext cx="6889783" cy="3053199"/>
          </a:xfrm>
          <a:prstGeom prst="rect">
            <a:avLst/>
          </a:prstGeom>
        </p:spPr>
      </p:pic>
      <p:pic>
        <p:nvPicPr>
          <p:cNvPr id="7" name="図 6">
            <a:extLst>
              <a:ext uri="{FF2B5EF4-FFF2-40B4-BE49-F238E27FC236}">
                <a16:creationId xmlns:a16="http://schemas.microsoft.com/office/drawing/2014/main" id="{518D5EC1-605B-4DC7-9085-8D7DDA5ED18F}"/>
              </a:ext>
            </a:extLst>
          </p:cNvPr>
          <p:cNvPicPr>
            <a:picLocks noChangeAspect="1"/>
          </p:cNvPicPr>
          <p:nvPr/>
        </p:nvPicPr>
        <p:blipFill>
          <a:blip r:embed="rId3"/>
          <a:stretch>
            <a:fillRect/>
          </a:stretch>
        </p:blipFill>
        <p:spPr>
          <a:xfrm>
            <a:off x="94856" y="1514606"/>
            <a:ext cx="6889783" cy="1675431"/>
          </a:xfrm>
          <a:prstGeom prst="rect">
            <a:avLst/>
          </a:prstGeom>
        </p:spPr>
      </p:pic>
      <p:sp>
        <p:nvSpPr>
          <p:cNvPr id="2" name="タイトル 1">
            <a:extLst>
              <a:ext uri="{FF2B5EF4-FFF2-40B4-BE49-F238E27FC236}">
                <a16:creationId xmlns:a16="http://schemas.microsoft.com/office/drawing/2014/main" id="{649B2AE2-536F-477C-8771-C93E203BF3E3}"/>
              </a:ext>
            </a:extLst>
          </p:cNvPr>
          <p:cNvSpPr>
            <a:spLocks noGrp="1"/>
          </p:cNvSpPr>
          <p:nvPr>
            <p:ph type="title"/>
          </p:nvPr>
        </p:nvSpPr>
        <p:spPr>
          <a:xfrm>
            <a:off x="550862" y="549275"/>
            <a:ext cx="11091600" cy="726369"/>
          </a:xfrm>
        </p:spPr>
        <p:txBody>
          <a:bodyPr>
            <a:norm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出金方法</a:t>
            </a:r>
          </a:p>
        </p:txBody>
      </p:sp>
      <p:sp>
        <p:nvSpPr>
          <p:cNvPr id="21" name="テキスト ボックス 20">
            <a:extLst>
              <a:ext uri="{FF2B5EF4-FFF2-40B4-BE49-F238E27FC236}">
                <a16:creationId xmlns:a16="http://schemas.microsoft.com/office/drawing/2014/main" id="{366B1214-D420-4002-80D1-E5259DDE2EC4}"/>
              </a:ext>
            </a:extLst>
          </p:cNvPr>
          <p:cNvSpPr txBox="1"/>
          <p:nvPr/>
        </p:nvSpPr>
        <p:spPr>
          <a:xfrm>
            <a:off x="7212564" y="1523485"/>
            <a:ext cx="4310744" cy="4031873"/>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運用口座からマイウォレットへ資金移動してください。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マイページ内の「ご出金」をクリック。</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タイプの箇所で出金方法を選択。</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入金金額と同額までは入金方法と同じ方法での出金になります。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送金理由については「資金管理のため」、「お金が必要になった」等で大丈夫です。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チェックを入れて「送信」ボタンを押せば完了です。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BB9AC719-D238-4EA9-B4A0-8A79019EB1C2}"/>
              </a:ext>
            </a:extLst>
          </p:cNvPr>
          <p:cNvSpPr/>
          <p:nvPr/>
        </p:nvSpPr>
        <p:spPr>
          <a:xfrm>
            <a:off x="4516402" y="1635852"/>
            <a:ext cx="483438" cy="25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2EA3C09B-D27C-4B1B-8991-77A16B7346C4}"/>
              </a:ext>
            </a:extLst>
          </p:cNvPr>
          <p:cNvSpPr/>
          <p:nvPr/>
        </p:nvSpPr>
        <p:spPr>
          <a:xfrm>
            <a:off x="3389153" y="6047800"/>
            <a:ext cx="613793" cy="339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314B5A6-D966-49AA-AD73-FB548A47BE4A}"/>
              </a:ext>
            </a:extLst>
          </p:cNvPr>
          <p:cNvSpPr/>
          <p:nvPr/>
        </p:nvSpPr>
        <p:spPr>
          <a:xfrm>
            <a:off x="550862" y="5529081"/>
            <a:ext cx="321593" cy="339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2EAC6DAA-5921-41BC-8E76-39464090C1DB}"/>
              </a:ext>
            </a:extLst>
          </p:cNvPr>
          <p:cNvSpPr/>
          <p:nvPr/>
        </p:nvSpPr>
        <p:spPr>
          <a:xfrm>
            <a:off x="3670881" y="4555221"/>
            <a:ext cx="1639349" cy="922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384EE49B-1FAB-4DBF-91EF-DACCA83A89A5}"/>
              </a:ext>
            </a:extLst>
          </p:cNvPr>
          <p:cNvSpPr/>
          <p:nvPr/>
        </p:nvSpPr>
        <p:spPr>
          <a:xfrm>
            <a:off x="1591810" y="2501316"/>
            <a:ext cx="648052" cy="992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6300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B2AE2-536F-477C-8771-C93E203BF3E3}"/>
              </a:ext>
            </a:extLst>
          </p:cNvPr>
          <p:cNvSpPr>
            <a:spLocks noGrp="1"/>
          </p:cNvSpPr>
          <p:nvPr>
            <p:ph type="title"/>
          </p:nvPr>
        </p:nvSpPr>
        <p:spPr>
          <a:xfrm>
            <a:off x="550862" y="549275"/>
            <a:ext cx="11091600" cy="726369"/>
          </a:xfrm>
        </p:spPr>
        <p:txBody>
          <a:bodyPr>
            <a:norm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資金管理について</a:t>
            </a:r>
          </a:p>
        </p:txBody>
      </p:sp>
      <p:sp>
        <p:nvSpPr>
          <p:cNvPr id="21" name="テキスト ボックス 20">
            <a:extLst>
              <a:ext uri="{FF2B5EF4-FFF2-40B4-BE49-F238E27FC236}">
                <a16:creationId xmlns:a16="http://schemas.microsoft.com/office/drawing/2014/main" id="{366B1214-D420-4002-80D1-E5259DDE2EC4}"/>
              </a:ext>
            </a:extLst>
          </p:cNvPr>
          <p:cNvSpPr txBox="1"/>
          <p:nvPr/>
        </p:nvSpPr>
        <p:spPr>
          <a:xfrm>
            <a:off x="1788051" y="1534676"/>
            <a:ext cx="9302195" cy="4524315"/>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当該ストラテジーは実際に数か月の期間で資産が</a:t>
            </a:r>
            <a:r>
              <a:rPr lang="en-US" altLang="ja-JP" sz="1600" b="1" dirty="0">
                <a:solidFill>
                  <a:schemeClr val="bg1"/>
                </a:solidFill>
                <a:latin typeface="游ゴシック" panose="020B0400000000000000" pitchFamily="50" charset="-128"/>
                <a:ea typeface="游ゴシック" panose="020B0400000000000000" pitchFamily="50" charset="-128"/>
              </a:rPr>
              <a:t>4</a:t>
            </a:r>
            <a:r>
              <a:rPr lang="ja-JP" altLang="en-US" sz="1600" b="1" dirty="0">
                <a:solidFill>
                  <a:schemeClr val="bg1"/>
                </a:solidFill>
                <a:latin typeface="游ゴシック" panose="020B0400000000000000" pitchFamily="50" charset="-128"/>
                <a:ea typeface="游ゴシック" panose="020B0400000000000000" pitchFamily="50" charset="-128"/>
              </a:rPr>
              <a:t>倍以上になることもあるパワフルなものです。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このパワフルな運用力を最大限発揮させるのは「</a:t>
            </a:r>
            <a:r>
              <a:rPr lang="ja-JP" altLang="en-US" sz="1600" b="1" dirty="0">
                <a:solidFill>
                  <a:srgbClr val="FF0000"/>
                </a:solidFill>
                <a:latin typeface="游ゴシック" panose="020B0400000000000000" pitchFamily="50" charset="-128"/>
                <a:ea typeface="游ゴシック" panose="020B0400000000000000" pitchFamily="50" charset="-128"/>
              </a:rPr>
              <a:t>続けること</a:t>
            </a:r>
            <a:r>
              <a:rPr lang="ja-JP" altLang="en-US" sz="1600" b="1" dirty="0">
                <a:solidFill>
                  <a:schemeClr val="bg1"/>
                </a:solidFill>
                <a:latin typeface="游ゴシック" panose="020B0400000000000000" pitchFamily="50" charset="-128"/>
                <a:ea typeface="游ゴシック" panose="020B0400000000000000" pitchFamily="50" charset="-128"/>
              </a:rPr>
              <a:t>」です。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万が一破綻しても続けられる資金管理をすることで、期待値が最大化します。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例：</a:t>
            </a:r>
            <a:r>
              <a:rPr lang="en-US" altLang="ja-JP" sz="1600" b="1" dirty="0">
                <a:solidFill>
                  <a:schemeClr val="bg1"/>
                </a:solidFill>
                <a:latin typeface="游ゴシック" panose="020B0400000000000000" pitchFamily="50" charset="-128"/>
                <a:ea typeface="游ゴシック" panose="020B0400000000000000" pitchFamily="50" charset="-128"/>
              </a:rPr>
              <a:t>100</a:t>
            </a:r>
            <a:r>
              <a:rPr lang="ja-JP" altLang="en-US" sz="1600" b="1" dirty="0">
                <a:solidFill>
                  <a:schemeClr val="bg1"/>
                </a:solidFill>
                <a:latin typeface="游ゴシック" panose="020B0400000000000000" pitchFamily="50" charset="-128"/>
                <a:ea typeface="游ゴシック" panose="020B0400000000000000" pitchFamily="50" charset="-128"/>
              </a:rPr>
              <a:t>万円スタート</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　</a:t>
            </a:r>
            <a:r>
              <a:rPr lang="en-US" altLang="ja-JP" sz="1600" b="1" dirty="0">
                <a:solidFill>
                  <a:schemeClr val="bg1"/>
                </a:solidFill>
                <a:latin typeface="游ゴシック" panose="020B0400000000000000" pitchFamily="50" charset="-128"/>
                <a:ea typeface="游ゴシック" panose="020B0400000000000000" pitchFamily="50" charset="-128"/>
              </a:rPr>
              <a:t>2</a:t>
            </a:r>
            <a:r>
              <a:rPr lang="ja-JP" altLang="en-US" sz="1600" b="1" dirty="0">
                <a:solidFill>
                  <a:schemeClr val="bg1"/>
                </a:solidFill>
                <a:latin typeface="游ゴシック" panose="020B0400000000000000" pitchFamily="50" charset="-128"/>
                <a:ea typeface="游ゴシック" panose="020B0400000000000000" pitchFamily="50" charset="-128"/>
              </a:rPr>
              <a:t>か月目で早くも</a:t>
            </a:r>
            <a:r>
              <a:rPr lang="en-US" altLang="ja-JP" sz="1600" b="1" dirty="0">
                <a:solidFill>
                  <a:schemeClr val="bg1"/>
                </a:solidFill>
                <a:latin typeface="游ゴシック" panose="020B0400000000000000" pitchFamily="50" charset="-128"/>
                <a:ea typeface="游ゴシック" panose="020B0400000000000000" pitchFamily="50" charset="-128"/>
              </a:rPr>
              <a:t>200</a:t>
            </a:r>
            <a:r>
              <a:rPr lang="ja-JP" altLang="en-US" sz="1600" b="1" dirty="0">
                <a:solidFill>
                  <a:schemeClr val="bg1"/>
                </a:solidFill>
                <a:latin typeface="游ゴシック" panose="020B0400000000000000" pitchFamily="50" charset="-128"/>
                <a:ea typeface="游ゴシック" panose="020B0400000000000000" pitchFamily="50" charset="-128"/>
              </a:rPr>
              <a:t>万円到達が見えてきたので、二つ目の口座を作成し、</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　</a:t>
            </a:r>
            <a:r>
              <a:rPr lang="en-US" altLang="ja-JP" sz="1600" b="1" dirty="0">
                <a:solidFill>
                  <a:schemeClr val="bg1"/>
                </a:solidFill>
                <a:latin typeface="游ゴシック" panose="020B0400000000000000" pitchFamily="50" charset="-128"/>
                <a:ea typeface="游ゴシック" panose="020B0400000000000000" pitchFamily="50" charset="-128"/>
              </a:rPr>
              <a:t>80</a:t>
            </a:r>
            <a:r>
              <a:rPr lang="ja-JP" altLang="en-US" sz="1600" b="1" dirty="0">
                <a:solidFill>
                  <a:schemeClr val="bg1"/>
                </a:solidFill>
                <a:latin typeface="游ゴシック" panose="020B0400000000000000" pitchFamily="50" charset="-128"/>
                <a:ea typeface="游ゴシック" panose="020B0400000000000000" pitchFamily="50" charset="-128"/>
              </a:rPr>
              <a:t>万円</a:t>
            </a:r>
            <a:r>
              <a:rPr lang="en-US" altLang="ja-JP" sz="1600" b="1" dirty="0">
                <a:solidFill>
                  <a:schemeClr val="bg1"/>
                </a:solidFill>
                <a:latin typeface="游ゴシック" panose="020B0400000000000000" pitchFamily="50" charset="-128"/>
                <a:ea typeface="游ゴシック" panose="020B0400000000000000" pitchFamily="50" charset="-128"/>
              </a:rPr>
              <a:t>×2</a:t>
            </a:r>
            <a:r>
              <a:rPr lang="ja-JP" altLang="en-US" sz="1600" b="1" dirty="0">
                <a:solidFill>
                  <a:schemeClr val="bg1"/>
                </a:solidFill>
                <a:latin typeface="游ゴシック" panose="020B0400000000000000" pitchFamily="50" charset="-128"/>
                <a:ea typeface="游ゴシック" panose="020B0400000000000000" pitchFamily="50" charset="-128"/>
              </a:rPr>
              <a:t>口座などにし残り</a:t>
            </a:r>
            <a:r>
              <a:rPr lang="en-US" altLang="ja-JP" sz="1600" b="1" dirty="0">
                <a:solidFill>
                  <a:schemeClr val="bg1"/>
                </a:solidFill>
                <a:latin typeface="游ゴシック" panose="020B0400000000000000" pitchFamily="50" charset="-128"/>
                <a:ea typeface="游ゴシック" panose="020B0400000000000000" pitchFamily="50" charset="-128"/>
              </a:rPr>
              <a:t>40</a:t>
            </a:r>
            <a:r>
              <a:rPr lang="ja-JP" altLang="en-US" sz="1600" b="1" dirty="0">
                <a:solidFill>
                  <a:schemeClr val="bg1"/>
                </a:solidFill>
                <a:latin typeface="游ゴシック" panose="020B0400000000000000" pitchFamily="50" charset="-128"/>
                <a:ea typeface="游ゴシック" panose="020B0400000000000000" pitchFamily="50" charset="-128"/>
              </a:rPr>
              <a:t>万円はウォレットにとっておく。</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　</a:t>
            </a:r>
            <a:r>
              <a:rPr lang="en-US" altLang="ja-JP" sz="1600" b="1" dirty="0">
                <a:solidFill>
                  <a:schemeClr val="bg1"/>
                </a:solidFill>
                <a:latin typeface="游ゴシック" panose="020B0400000000000000" pitchFamily="50" charset="-128"/>
                <a:ea typeface="游ゴシック" panose="020B0400000000000000" pitchFamily="50" charset="-128"/>
              </a:rPr>
              <a:t>80</a:t>
            </a:r>
            <a:r>
              <a:rPr lang="ja-JP" altLang="en-US" sz="1600" b="1" dirty="0">
                <a:solidFill>
                  <a:schemeClr val="bg1"/>
                </a:solidFill>
                <a:latin typeface="游ゴシック" panose="020B0400000000000000" pitchFamily="50" charset="-128"/>
                <a:ea typeface="游ゴシック" panose="020B0400000000000000" pitchFamily="50" charset="-128"/>
              </a:rPr>
              <a:t>万円→</a:t>
            </a:r>
            <a:r>
              <a:rPr lang="en-US" altLang="ja-JP" sz="1600" b="1" dirty="0">
                <a:solidFill>
                  <a:schemeClr val="bg1"/>
                </a:solidFill>
                <a:latin typeface="游ゴシック" panose="020B0400000000000000" pitchFamily="50" charset="-128"/>
                <a:ea typeface="游ゴシック" panose="020B0400000000000000" pitchFamily="50" charset="-128"/>
              </a:rPr>
              <a:t>150</a:t>
            </a:r>
            <a:r>
              <a:rPr lang="ja-JP" altLang="en-US" sz="1600" b="1" dirty="0">
                <a:solidFill>
                  <a:schemeClr val="bg1"/>
                </a:solidFill>
                <a:latin typeface="游ゴシック" panose="020B0400000000000000" pitchFamily="50" charset="-128"/>
                <a:ea typeface="游ゴシック" panose="020B0400000000000000" pitchFamily="50" charset="-128"/>
              </a:rPr>
              <a:t>万円に増えてきたら</a:t>
            </a:r>
            <a:r>
              <a:rPr lang="en-US" altLang="ja-JP" sz="1600" b="1" dirty="0">
                <a:solidFill>
                  <a:schemeClr val="bg1"/>
                </a:solidFill>
                <a:latin typeface="游ゴシック" panose="020B0400000000000000" pitchFamily="50" charset="-128"/>
                <a:ea typeface="游ゴシック" panose="020B0400000000000000" pitchFamily="50" charset="-128"/>
              </a:rPr>
              <a:t>50</a:t>
            </a:r>
            <a:r>
              <a:rPr lang="ja-JP" altLang="en-US" sz="1600" b="1" dirty="0">
                <a:solidFill>
                  <a:schemeClr val="bg1"/>
                </a:solidFill>
                <a:latin typeface="游ゴシック" panose="020B0400000000000000" pitchFamily="50" charset="-128"/>
                <a:ea typeface="游ゴシック" panose="020B0400000000000000" pitchFamily="50" charset="-128"/>
              </a:rPr>
              <a:t>万円</a:t>
            </a:r>
            <a:r>
              <a:rPr lang="en-US" altLang="ja-JP" sz="1600" b="1" dirty="0">
                <a:solidFill>
                  <a:schemeClr val="bg1"/>
                </a:solidFill>
                <a:latin typeface="游ゴシック" panose="020B0400000000000000" pitchFamily="50" charset="-128"/>
                <a:ea typeface="游ゴシック" panose="020B0400000000000000" pitchFamily="50" charset="-128"/>
              </a:rPr>
              <a:t>×2</a:t>
            </a:r>
            <a:r>
              <a:rPr lang="ja-JP" altLang="en-US" sz="1600" b="1" dirty="0">
                <a:solidFill>
                  <a:schemeClr val="bg1"/>
                </a:solidFill>
                <a:latin typeface="游ゴシック" panose="020B0400000000000000" pitchFamily="50" charset="-128"/>
                <a:ea typeface="游ゴシック" panose="020B0400000000000000" pitchFamily="50" charset="-128"/>
              </a:rPr>
              <a:t>を移し、ウォレットが</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　</a:t>
            </a:r>
            <a:r>
              <a:rPr lang="en-US" altLang="ja-JP" sz="1600" b="1" dirty="0">
                <a:solidFill>
                  <a:schemeClr val="bg1"/>
                </a:solidFill>
                <a:latin typeface="游ゴシック" panose="020B0400000000000000" pitchFamily="50" charset="-128"/>
                <a:ea typeface="游ゴシック" panose="020B0400000000000000" pitchFamily="50" charset="-128"/>
              </a:rPr>
              <a:t>140</a:t>
            </a:r>
            <a:r>
              <a:rPr lang="ja-JP" altLang="en-US" sz="1600" b="1" dirty="0">
                <a:solidFill>
                  <a:schemeClr val="bg1"/>
                </a:solidFill>
                <a:latin typeface="游ゴシック" panose="020B0400000000000000" pitchFamily="50" charset="-128"/>
                <a:ea typeface="游ゴシック" panose="020B0400000000000000" pitchFamily="50" charset="-128"/>
              </a:rPr>
              <a:t>万円になります。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　このように資金を移しておくことで、万が一破綻しても再稼働してまた稼ぐことが可能です。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6515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082B107-F2EE-4E9B-876D-3AA8E6E8E89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4C21B0BB-DAA7-4E47-8AB8-D623190CF318}"/>
              </a:ext>
            </a:extLst>
          </p:cNvPr>
          <p:cNvSpPr>
            <a:spLocks noGrp="1"/>
          </p:cNvSpPr>
          <p:nvPr>
            <p:ph type="title"/>
          </p:nvPr>
        </p:nvSpPr>
        <p:spPr>
          <a:xfrm>
            <a:off x="842772" y="457840"/>
            <a:ext cx="10506456" cy="842453"/>
          </a:xfrm>
        </p:spPr>
        <p:txBody>
          <a:bodyPr anchor="b">
            <a:normAutofit/>
          </a:bodyPr>
          <a:lstStyle/>
          <a:p>
            <a:r>
              <a:rPr kumimoji="1" lang="ja-JP" altLang="en-US" b="1" dirty="0">
                <a:latin typeface="HGPMinchoE" panose="02020900000000000000" pitchFamily="18" charset="-128"/>
                <a:ea typeface="HGPMinchoE" panose="02020900000000000000" pitchFamily="18" charset="-128"/>
              </a:rPr>
              <a:t>注意事項</a:t>
            </a:r>
            <a:endParaRPr kumimoji="1" lang="ja-JP" altLang="en-US" dirty="0">
              <a:latin typeface="HGPMinchoE" panose="02020900000000000000" pitchFamily="18" charset="-128"/>
              <a:ea typeface="HGPMinchoE" panose="02020900000000000000" pitchFamily="18" charset="-128"/>
            </a:endParaRPr>
          </a:p>
        </p:txBody>
      </p:sp>
      <p:sp>
        <p:nvSpPr>
          <p:cNvPr id="7" name="テキスト ボックス 6">
            <a:extLst>
              <a:ext uri="{FF2B5EF4-FFF2-40B4-BE49-F238E27FC236}">
                <a16:creationId xmlns:a16="http://schemas.microsoft.com/office/drawing/2014/main" id="{8D89DDF1-FD4C-4FDA-8DBF-5D6D33CD43A9}"/>
              </a:ext>
            </a:extLst>
          </p:cNvPr>
          <p:cNvSpPr txBox="1"/>
          <p:nvPr/>
        </p:nvSpPr>
        <p:spPr>
          <a:xfrm>
            <a:off x="842772" y="2415520"/>
            <a:ext cx="9302195" cy="5262979"/>
          </a:xfrm>
          <a:prstGeom prst="rect">
            <a:avLst/>
          </a:prstGeom>
          <a:noFill/>
        </p:spPr>
        <p:txBody>
          <a:bodyPr wrap="square">
            <a:spAutoFit/>
          </a:bodyPr>
          <a:lstStyle/>
          <a:p>
            <a:r>
              <a:rPr lang="ja-JP" altLang="en-US" sz="1600" b="1" dirty="0">
                <a:latin typeface="游ゴシック" panose="020B0400000000000000" pitchFamily="50" charset="-128"/>
                <a:ea typeface="游ゴシック" panose="020B0400000000000000" pitchFamily="50" charset="-128"/>
              </a:rPr>
              <a:t>お申し込みに関しては下記の点をご理解いただき、投資の判断はお客様自身の責任においてなさいますようお願い申し上げます。</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・本システムは未来の結果を保証するものではございません。</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・本システムによる想定最大損失額は運用金額です。追加証拠金の入金は求められません。</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・借金したお金や必要生活費での運用はおやめください。余裕資金での運用をお願いします。</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・いかなる場合でも返金や損失の補填は一切できません。</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・第三者に提供したり商業目的では利用しないでください。</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　発覚次第、損害賠償請求を致します。</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0495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FD2C80A-6709-42A2-97A0-10FE003BF4DB}"/>
              </a:ext>
            </a:extLst>
          </p:cNvPr>
          <p:cNvSpPr>
            <a:spLocks noGrp="1"/>
          </p:cNvSpPr>
          <p:nvPr>
            <p:ph type="title"/>
          </p:nvPr>
        </p:nvSpPr>
        <p:spPr>
          <a:xfrm>
            <a:off x="1451295" y="405812"/>
            <a:ext cx="10189842" cy="6112434"/>
          </a:xfrm>
        </p:spPr>
        <p:txBody>
          <a:bodyPr>
            <a:normAutofit fontScale="90000"/>
          </a:bodyPr>
          <a:lstStyle/>
          <a:p>
            <a:r>
              <a:rPr kumimoji="1" lang="ja-JP" altLang="en-US" sz="2800" b="1" dirty="0">
                <a:solidFill>
                  <a:schemeClr val="bg1"/>
                </a:solidFill>
                <a:latin typeface="游ゴシック" panose="020B0400000000000000" pitchFamily="50" charset="-128"/>
                <a:ea typeface="游ゴシック" panose="020B0400000000000000" pitchFamily="50" charset="-128"/>
              </a:rPr>
              <a:t>今回の</a:t>
            </a:r>
            <a:r>
              <a:rPr kumimoji="1" lang="en-US" altLang="ja-JP" sz="2800" b="1" dirty="0">
                <a:solidFill>
                  <a:schemeClr val="bg1"/>
                </a:solidFill>
                <a:latin typeface="游ゴシック" panose="020B0400000000000000" pitchFamily="50" charset="-128"/>
                <a:ea typeface="游ゴシック" panose="020B0400000000000000" pitchFamily="50" charset="-128"/>
              </a:rPr>
              <a:t>FX</a:t>
            </a:r>
            <a:r>
              <a:rPr kumimoji="1" lang="ja-JP" altLang="en-US" sz="2800" b="1" dirty="0">
                <a:solidFill>
                  <a:schemeClr val="bg1"/>
                </a:solidFill>
                <a:latin typeface="游ゴシック" panose="020B0400000000000000" pitchFamily="50" charset="-128"/>
                <a:ea typeface="游ゴシック" panose="020B0400000000000000" pitchFamily="50" charset="-128"/>
              </a:rPr>
              <a:t>自動売買（</a:t>
            </a:r>
            <a:r>
              <a:rPr kumimoji="1" lang="en-US" altLang="ja-JP" sz="2800" b="1" dirty="0" err="1">
                <a:solidFill>
                  <a:schemeClr val="bg1"/>
                </a:solidFill>
                <a:latin typeface="游ゴシック" panose="020B0400000000000000" pitchFamily="50" charset="-128"/>
                <a:ea typeface="游ゴシック" panose="020B0400000000000000" pitchFamily="50" charset="-128"/>
              </a:rPr>
              <a:t>InvestaX</a:t>
            </a:r>
            <a:r>
              <a:rPr kumimoji="1" lang="ja-JP" altLang="en-US" sz="2800" b="1" dirty="0">
                <a:solidFill>
                  <a:schemeClr val="bg1"/>
                </a:solidFill>
                <a:latin typeface="游ゴシック" panose="020B0400000000000000" pitchFamily="50" charset="-128"/>
                <a:ea typeface="游ゴシック" panose="020B0400000000000000" pitchFamily="50" charset="-128"/>
              </a:rPr>
              <a:t>）は</a:t>
            </a:r>
            <a:r>
              <a:rPr kumimoji="1" lang="en-US" altLang="ja-JP" sz="2800" b="1" dirty="0">
                <a:solidFill>
                  <a:schemeClr val="bg1"/>
                </a:solidFill>
                <a:latin typeface="游ゴシック" panose="020B0400000000000000" pitchFamily="50" charset="-128"/>
                <a:ea typeface="游ゴシック" panose="020B0400000000000000" pitchFamily="50" charset="-128"/>
              </a:rPr>
              <a:t>Traders</a:t>
            </a:r>
            <a:r>
              <a:rPr kumimoji="1" lang="ja-JP" altLang="en-US" sz="2800" b="1" dirty="0">
                <a:solidFill>
                  <a:schemeClr val="bg1"/>
                </a:solidFill>
                <a:latin typeface="游ゴシック" panose="020B0400000000000000" pitchFamily="50" charset="-128"/>
                <a:ea typeface="游ゴシック" panose="020B0400000000000000" pitchFamily="50" charset="-128"/>
              </a:rPr>
              <a:t> </a:t>
            </a:r>
            <a:r>
              <a:rPr kumimoji="1" lang="en-US" altLang="ja-JP" sz="2800" b="1" dirty="0">
                <a:solidFill>
                  <a:schemeClr val="bg1"/>
                </a:solidFill>
                <a:latin typeface="游ゴシック" panose="020B0400000000000000" pitchFamily="50" charset="-128"/>
                <a:ea typeface="游ゴシック" panose="020B0400000000000000" pitchFamily="50" charset="-128"/>
              </a:rPr>
              <a:t>Trust</a:t>
            </a:r>
            <a:r>
              <a:rPr kumimoji="1" lang="ja-JP" altLang="en-US" sz="2800" b="1" dirty="0">
                <a:solidFill>
                  <a:schemeClr val="bg1"/>
                </a:solidFill>
                <a:latin typeface="游ゴシック" panose="020B0400000000000000" pitchFamily="50" charset="-128"/>
                <a:ea typeface="游ゴシック" panose="020B0400000000000000" pitchFamily="50" charset="-128"/>
              </a:rPr>
              <a:t>を使用します。</a:t>
            </a:r>
            <a:br>
              <a:rPr kumimoji="1" lang="en-US" altLang="ja-JP" sz="2800" b="1" dirty="0">
                <a:solidFill>
                  <a:schemeClr val="bg1"/>
                </a:solidFill>
                <a:latin typeface="游ゴシック" panose="020B0400000000000000" pitchFamily="50" charset="-128"/>
                <a:ea typeface="游ゴシック" panose="020B0400000000000000" pitchFamily="50" charset="-128"/>
              </a:rPr>
            </a:br>
            <a:r>
              <a:rPr kumimoji="1" lang="ja-JP" altLang="en-US" sz="2800" b="1" dirty="0">
                <a:solidFill>
                  <a:schemeClr val="bg1"/>
                </a:solidFill>
                <a:latin typeface="游ゴシック" panose="020B0400000000000000" pitchFamily="50" charset="-128"/>
                <a:ea typeface="游ゴシック" panose="020B0400000000000000" pitchFamily="50" charset="-128"/>
              </a:rPr>
              <a:t>以下、概要になります。</a:t>
            </a: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800" b="1" dirty="0">
                <a:solidFill>
                  <a:schemeClr val="bg1"/>
                </a:solidFill>
                <a:latin typeface="游ゴシック" panose="020B0400000000000000" pitchFamily="50" charset="-128"/>
                <a:ea typeface="游ゴシック" panose="020B0400000000000000" pitchFamily="50" charset="-128"/>
              </a:rPr>
            </a:br>
            <a:br>
              <a:rPr kumimoji="1" lang="en-US" altLang="ja-JP" sz="2000" b="1" dirty="0">
                <a:solidFill>
                  <a:schemeClr val="bg1"/>
                </a:solidFill>
                <a:latin typeface="游ゴシック" panose="020B0400000000000000" pitchFamily="50" charset="-128"/>
                <a:ea typeface="游ゴシック" panose="020B0400000000000000" pitchFamily="50" charset="-128"/>
              </a:rPr>
            </a:br>
            <a:r>
              <a:rPr kumimoji="1" lang="en-US" altLang="ja-JP" sz="2000" b="1" dirty="0">
                <a:solidFill>
                  <a:schemeClr val="bg1"/>
                </a:solidFill>
                <a:latin typeface="游ゴシック" panose="020B0400000000000000" pitchFamily="50" charset="-128"/>
                <a:ea typeface="游ゴシック" panose="020B0400000000000000" pitchFamily="50" charset="-128"/>
              </a:rPr>
              <a:t>※</a:t>
            </a:r>
            <a:r>
              <a:rPr kumimoji="1" lang="ja-JP" altLang="en-US" sz="2000" b="1" dirty="0">
                <a:solidFill>
                  <a:schemeClr val="bg1"/>
                </a:solidFill>
                <a:latin typeface="游ゴシック" panose="020B0400000000000000" pitchFamily="50" charset="-128"/>
                <a:ea typeface="游ゴシック" panose="020B0400000000000000" pitchFamily="50" charset="-128"/>
              </a:rPr>
              <a:t>月末の有効証拠金ベースで成功報酬が確定され、</a:t>
            </a:r>
            <a:br>
              <a:rPr kumimoji="1" lang="en-US" altLang="ja-JP" sz="2000" b="1" dirty="0">
                <a:solidFill>
                  <a:schemeClr val="bg1"/>
                </a:solidFill>
                <a:latin typeface="游ゴシック" panose="020B0400000000000000" pitchFamily="50" charset="-128"/>
                <a:ea typeface="游ゴシック" panose="020B0400000000000000" pitchFamily="50" charset="-128"/>
              </a:rPr>
            </a:br>
            <a:r>
              <a:rPr kumimoji="1" lang="ja-JP" altLang="en-US" sz="2000" b="1" dirty="0">
                <a:solidFill>
                  <a:schemeClr val="bg1"/>
                </a:solidFill>
                <a:latin typeface="游ゴシック" panose="020B0400000000000000" pitchFamily="50" charset="-128"/>
                <a:ea typeface="游ゴシック" panose="020B0400000000000000" pitchFamily="50" charset="-128"/>
              </a:rPr>
              <a:t>　翌月</a:t>
            </a:r>
            <a:r>
              <a:rPr kumimoji="1" lang="en-US" altLang="ja-JP" sz="2000" b="1" dirty="0">
                <a:solidFill>
                  <a:schemeClr val="bg1"/>
                </a:solidFill>
                <a:latin typeface="游ゴシック" panose="020B0400000000000000" pitchFamily="50" charset="-128"/>
                <a:ea typeface="游ゴシック" panose="020B0400000000000000" pitchFamily="50" charset="-128"/>
              </a:rPr>
              <a:t>10</a:t>
            </a:r>
            <a:r>
              <a:rPr kumimoji="1" lang="ja-JP" altLang="en-US" sz="2000" b="1" dirty="0">
                <a:solidFill>
                  <a:schemeClr val="bg1"/>
                </a:solidFill>
                <a:latin typeface="游ゴシック" panose="020B0400000000000000" pitchFamily="50" charset="-128"/>
                <a:ea typeface="游ゴシック" panose="020B0400000000000000" pitchFamily="50" charset="-128"/>
              </a:rPr>
              <a:t>営業日以内に自動で口座から差し引かれます。</a:t>
            </a:r>
            <a:br>
              <a:rPr kumimoji="1" lang="en-US" altLang="ja-JP" sz="3200" b="1" dirty="0">
                <a:solidFill>
                  <a:schemeClr val="bg1"/>
                </a:solidFill>
                <a:latin typeface="游ゴシック" panose="020B0400000000000000" pitchFamily="50" charset="-128"/>
                <a:ea typeface="游ゴシック" panose="020B0400000000000000" pitchFamily="50" charset="-128"/>
              </a:rPr>
            </a:br>
            <a:br>
              <a:rPr kumimoji="1" lang="en-US" altLang="ja-JP" sz="3200" b="1" dirty="0">
                <a:solidFill>
                  <a:schemeClr val="bg1"/>
                </a:solidFill>
                <a:latin typeface="游ゴシック" panose="020B0400000000000000" pitchFamily="50" charset="-128"/>
                <a:ea typeface="游ゴシック" panose="020B0400000000000000" pitchFamily="50" charset="-128"/>
              </a:rPr>
            </a:br>
            <a:endParaRPr kumimoji="1" lang="ja-JP" altLang="en-US" sz="32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7" name="表 7">
            <a:extLst>
              <a:ext uri="{FF2B5EF4-FFF2-40B4-BE49-F238E27FC236}">
                <a16:creationId xmlns:a16="http://schemas.microsoft.com/office/drawing/2014/main" id="{5458123D-8DF6-4453-A4CF-686CB3EA98B2}"/>
              </a:ext>
            </a:extLst>
          </p:cNvPr>
          <p:cNvGraphicFramePr>
            <a:graphicFrameLocks noGrp="1"/>
          </p:cNvGraphicFramePr>
          <p:nvPr>
            <p:extLst>
              <p:ext uri="{D42A27DB-BD31-4B8C-83A1-F6EECF244321}">
                <p14:modId xmlns:p14="http://schemas.microsoft.com/office/powerpoint/2010/main" val="3793951008"/>
              </p:ext>
            </p:extLst>
          </p:nvPr>
        </p:nvGraphicFramePr>
        <p:xfrm>
          <a:off x="1451295" y="1590226"/>
          <a:ext cx="9622172" cy="2966720"/>
        </p:xfrm>
        <a:graphic>
          <a:graphicData uri="http://schemas.openxmlformats.org/drawingml/2006/table">
            <a:tbl>
              <a:tblPr firstRow="1" bandRow="1">
                <a:tableStyleId>{7DF18680-E054-41AD-8BC1-D1AEF772440D}</a:tableStyleId>
              </a:tblPr>
              <a:tblGrid>
                <a:gridCol w="3734210">
                  <a:extLst>
                    <a:ext uri="{9D8B030D-6E8A-4147-A177-3AD203B41FA5}">
                      <a16:colId xmlns:a16="http://schemas.microsoft.com/office/drawing/2014/main" val="116719071"/>
                    </a:ext>
                  </a:extLst>
                </a:gridCol>
                <a:gridCol w="5887962">
                  <a:extLst>
                    <a:ext uri="{9D8B030D-6E8A-4147-A177-3AD203B41FA5}">
                      <a16:colId xmlns:a16="http://schemas.microsoft.com/office/drawing/2014/main" val="2721174886"/>
                    </a:ext>
                  </a:extLst>
                </a:gridCol>
              </a:tblGrid>
              <a:tr h="370840">
                <a:tc>
                  <a:txBody>
                    <a:bodyPr/>
                    <a:lstStyle/>
                    <a:p>
                      <a:r>
                        <a:rPr kumimoji="1" lang="ja-JP" altLang="en-US" dirty="0">
                          <a:latin typeface="游ゴシック" panose="020B0400000000000000" pitchFamily="50" charset="-128"/>
                          <a:ea typeface="游ゴシック" panose="020B0400000000000000" pitchFamily="50" charset="-128"/>
                        </a:rPr>
                        <a:t>利用証券会社</a:t>
                      </a:r>
                    </a:p>
                  </a:txBody>
                  <a:tcPr/>
                </a:tc>
                <a:tc>
                  <a:txBody>
                    <a:bodyPr/>
                    <a:lstStyle/>
                    <a:p>
                      <a:r>
                        <a:rPr kumimoji="1" lang="en-US" altLang="ja-JP" dirty="0">
                          <a:latin typeface="游ゴシック" panose="020B0400000000000000" pitchFamily="50" charset="-128"/>
                          <a:ea typeface="游ゴシック" panose="020B0400000000000000" pitchFamily="50" charset="-128"/>
                        </a:rPr>
                        <a:t>Traders Trust</a:t>
                      </a:r>
                      <a:endParaRPr kumimoji="1" lang="ja-JP" altLang="en-US"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294524044"/>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最低入金額</a:t>
                      </a:r>
                    </a:p>
                  </a:txBody>
                  <a:tcPr/>
                </a:tc>
                <a:tc>
                  <a:txBody>
                    <a:bodyPr/>
                    <a:lstStyle/>
                    <a:p>
                      <a:r>
                        <a:rPr kumimoji="1" lang="en-US" altLang="ja-JP" b="1" dirty="0">
                          <a:latin typeface="游ゴシック" panose="020B0400000000000000" pitchFamily="50" charset="-128"/>
                          <a:ea typeface="游ゴシック" panose="020B0400000000000000" pitchFamily="50" charset="-128"/>
                        </a:rPr>
                        <a:t>10</a:t>
                      </a:r>
                      <a:r>
                        <a:rPr kumimoji="1" lang="ja-JP" altLang="en-US" b="1" dirty="0">
                          <a:latin typeface="游ゴシック" panose="020B0400000000000000" pitchFamily="50" charset="-128"/>
                          <a:ea typeface="游ゴシック" panose="020B0400000000000000" pitchFamily="50" charset="-128"/>
                        </a:rPr>
                        <a:t>万円</a:t>
                      </a:r>
                    </a:p>
                  </a:txBody>
                  <a:tcPr/>
                </a:tc>
                <a:extLst>
                  <a:ext uri="{0D108BD9-81ED-4DB2-BD59-A6C34878D82A}">
                    <a16:rowId xmlns:a16="http://schemas.microsoft.com/office/drawing/2014/main" val="1642831530"/>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入出金</a:t>
                      </a:r>
                    </a:p>
                  </a:txBody>
                  <a:tcPr/>
                </a:tc>
                <a:tc>
                  <a:txBody>
                    <a:bodyPr/>
                    <a:lstStyle/>
                    <a:p>
                      <a:r>
                        <a:rPr kumimoji="1" lang="ja-JP" altLang="en-US" b="1" dirty="0">
                          <a:latin typeface="游ゴシック" panose="020B0400000000000000" pitchFamily="50" charset="-128"/>
                          <a:ea typeface="游ゴシック" panose="020B0400000000000000" pitchFamily="50" charset="-128"/>
                        </a:rPr>
                        <a:t>いつでも可能</a:t>
                      </a:r>
                    </a:p>
                  </a:txBody>
                  <a:tcPr/>
                </a:tc>
                <a:extLst>
                  <a:ext uri="{0D108BD9-81ED-4DB2-BD59-A6C34878D82A}">
                    <a16:rowId xmlns:a16="http://schemas.microsoft.com/office/drawing/2014/main" val="724519954"/>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入金通貨</a:t>
                      </a:r>
                    </a:p>
                  </a:txBody>
                  <a:tcPr/>
                </a:tc>
                <a:tc>
                  <a:txBody>
                    <a:bodyPr/>
                    <a:lstStyle/>
                    <a:p>
                      <a:r>
                        <a:rPr kumimoji="1" lang="ja-JP" altLang="en-US" b="1" dirty="0">
                          <a:latin typeface="游ゴシック" panose="020B0400000000000000" pitchFamily="50" charset="-128"/>
                          <a:ea typeface="游ゴシック" panose="020B0400000000000000" pitchFamily="50" charset="-128"/>
                        </a:rPr>
                        <a:t>日本円</a:t>
                      </a:r>
                    </a:p>
                  </a:txBody>
                  <a:tcPr/>
                </a:tc>
                <a:extLst>
                  <a:ext uri="{0D108BD9-81ED-4DB2-BD59-A6C34878D82A}">
                    <a16:rowId xmlns:a16="http://schemas.microsoft.com/office/drawing/2014/main" val="734303764"/>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証拠金</a:t>
                      </a:r>
                    </a:p>
                  </a:txBody>
                  <a:tcPr/>
                </a:tc>
                <a:tc>
                  <a:txBody>
                    <a:bodyPr/>
                    <a:lstStyle/>
                    <a:p>
                      <a:r>
                        <a:rPr kumimoji="1" lang="ja-JP" altLang="en-US" b="1" dirty="0">
                          <a:latin typeface="游ゴシック" panose="020B0400000000000000" pitchFamily="50" charset="-128"/>
                          <a:ea typeface="游ゴシック" panose="020B0400000000000000" pitchFamily="50" charset="-128"/>
                        </a:rPr>
                        <a:t>日本円</a:t>
                      </a:r>
                    </a:p>
                  </a:txBody>
                  <a:tcPr/>
                </a:tc>
                <a:extLst>
                  <a:ext uri="{0D108BD9-81ED-4DB2-BD59-A6C34878D82A}">
                    <a16:rowId xmlns:a16="http://schemas.microsoft.com/office/drawing/2014/main" val="3091003025"/>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成功報酬</a:t>
                      </a:r>
                    </a:p>
                  </a:txBody>
                  <a:tcPr/>
                </a:tc>
                <a:tc>
                  <a:txBody>
                    <a:bodyPr/>
                    <a:lstStyle/>
                    <a:p>
                      <a:r>
                        <a:rPr kumimoji="1" lang="en-US" altLang="ja-JP" b="1" dirty="0">
                          <a:latin typeface="游ゴシック" panose="020B0400000000000000" pitchFamily="50" charset="-128"/>
                          <a:ea typeface="游ゴシック" panose="020B0400000000000000" pitchFamily="50" charset="-128"/>
                        </a:rPr>
                        <a:t>30</a:t>
                      </a:r>
                      <a:r>
                        <a:rPr kumimoji="1" lang="ja-JP" altLang="en-US" b="1" dirty="0">
                          <a:latin typeface="游ゴシック" panose="020B0400000000000000" pitchFamily="50" charset="-128"/>
                          <a:ea typeface="游ゴシック" panose="020B0400000000000000" pitchFamily="50" charset="-128"/>
                        </a:rPr>
                        <a:t>％（ハイウォーターマーク式）</a:t>
                      </a:r>
                    </a:p>
                  </a:txBody>
                  <a:tcPr/>
                </a:tc>
                <a:extLst>
                  <a:ext uri="{0D108BD9-81ED-4DB2-BD59-A6C34878D82A}">
                    <a16:rowId xmlns:a16="http://schemas.microsoft.com/office/drawing/2014/main" val="861298374"/>
                  </a:ext>
                </a:extLst>
              </a:tr>
              <a:tr h="370840">
                <a:tc>
                  <a:txBody>
                    <a:bodyPr/>
                    <a:lstStyle/>
                    <a:p>
                      <a:r>
                        <a:rPr kumimoji="1" lang="ja-JP" altLang="en-US" b="1" dirty="0">
                          <a:latin typeface="游ゴシック" panose="020B0400000000000000" pitchFamily="50" charset="-128"/>
                          <a:ea typeface="游ゴシック" panose="020B0400000000000000" pitchFamily="50" charset="-128"/>
                        </a:rPr>
                        <a:t>初期費用や入会金</a:t>
                      </a:r>
                    </a:p>
                  </a:txBody>
                  <a:tcPr/>
                </a:tc>
                <a:tc>
                  <a:txBody>
                    <a:bodyPr/>
                    <a:lstStyle/>
                    <a:p>
                      <a:r>
                        <a:rPr kumimoji="1" lang="ja-JP" altLang="en-US" b="1" dirty="0">
                          <a:latin typeface="游ゴシック" panose="020B0400000000000000" pitchFamily="50" charset="-128"/>
                          <a:ea typeface="游ゴシック" panose="020B0400000000000000" pitchFamily="50" charset="-128"/>
                        </a:rPr>
                        <a:t>不要</a:t>
                      </a:r>
                    </a:p>
                  </a:txBody>
                  <a:tcPr/>
                </a:tc>
                <a:extLst>
                  <a:ext uri="{0D108BD9-81ED-4DB2-BD59-A6C34878D82A}">
                    <a16:rowId xmlns:a16="http://schemas.microsoft.com/office/drawing/2014/main" val="3903773102"/>
                  </a:ext>
                </a:extLst>
              </a:tr>
              <a:tr h="370840">
                <a:tc>
                  <a:txBody>
                    <a:bodyPr/>
                    <a:lstStyle/>
                    <a:p>
                      <a:r>
                        <a:rPr kumimoji="1" lang="en-US" altLang="ja-JP" b="1" dirty="0">
                          <a:latin typeface="游ゴシック" panose="020B0400000000000000" pitchFamily="50" charset="-128"/>
                          <a:ea typeface="游ゴシック" panose="020B0400000000000000" pitchFamily="50" charset="-128"/>
                        </a:rPr>
                        <a:t>VPS</a:t>
                      </a:r>
                      <a:r>
                        <a:rPr kumimoji="1" lang="ja-JP" altLang="en-US" b="1" dirty="0">
                          <a:latin typeface="游ゴシック" panose="020B0400000000000000" pitchFamily="50" charset="-128"/>
                          <a:ea typeface="游ゴシック" panose="020B0400000000000000" pitchFamily="50" charset="-128"/>
                        </a:rPr>
                        <a:t>などのサーバー</a:t>
                      </a:r>
                    </a:p>
                  </a:txBody>
                  <a:tcPr/>
                </a:tc>
                <a:tc>
                  <a:txBody>
                    <a:bodyPr/>
                    <a:lstStyle/>
                    <a:p>
                      <a:r>
                        <a:rPr kumimoji="1" lang="ja-JP" altLang="en-US" b="1" dirty="0">
                          <a:latin typeface="游ゴシック" panose="020B0400000000000000" pitchFamily="50" charset="-128"/>
                          <a:ea typeface="游ゴシック" panose="020B0400000000000000" pitchFamily="50" charset="-128"/>
                        </a:rPr>
                        <a:t>不要</a:t>
                      </a:r>
                    </a:p>
                  </a:txBody>
                  <a:tcPr/>
                </a:tc>
                <a:extLst>
                  <a:ext uri="{0D108BD9-81ED-4DB2-BD59-A6C34878D82A}">
                    <a16:rowId xmlns:a16="http://schemas.microsoft.com/office/drawing/2014/main" val="2475238949"/>
                  </a:ext>
                </a:extLst>
              </a:tr>
            </a:tbl>
          </a:graphicData>
        </a:graphic>
      </p:graphicFrame>
    </p:spTree>
    <p:extLst>
      <p:ext uri="{BB962C8B-B14F-4D97-AF65-F5344CB8AC3E}">
        <p14:creationId xmlns:p14="http://schemas.microsoft.com/office/powerpoint/2010/main" val="154170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898C7-7A80-46B1-B22E-89581772999F}"/>
              </a:ext>
            </a:extLst>
          </p:cNvPr>
          <p:cNvSpPr>
            <a:spLocks noGrp="1"/>
          </p:cNvSpPr>
          <p:nvPr>
            <p:ph type="title"/>
          </p:nvPr>
        </p:nvSpPr>
        <p:spPr>
          <a:xfrm>
            <a:off x="549537" y="405812"/>
            <a:ext cx="11091600" cy="717463"/>
          </a:xfrm>
        </p:spPr>
        <p:txBody>
          <a:bodyPr>
            <a:normAutofit/>
          </a:bodyP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Traders Trust</a:t>
            </a:r>
            <a:r>
              <a:rPr kumimoji="1" lang="ja-JP" altLang="en-US" sz="3200" b="1" dirty="0">
                <a:solidFill>
                  <a:schemeClr val="bg1"/>
                </a:solidFill>
                <a:latin typeface="游ゴシック" panose="020B0400000000000000" pitchFamily="50" charset="-128"/>
                <a:ea typeface="游ゴシック" panose="020B0400000000000000" pitchFamily="50" charset="-128"/>
              </a:rPr>
              <a:t>の口座開設</a:t>
            </a:r>
          </a:p>
        </p:txBody>
      </p:sp>
      <p:sp>
        <p:nvSpPr>
          <p:cNvPr id="7" name="タイトル 1">
            <a:extLst>
              <a:ext uri="{FF2B5EF4-FFF2-40B4-BE49-F238E27FC236}">
                <a16:creationId xmlns:a16="http://schemas.microsoft.com/office/drawing/2014/main" id="{C56D4E47-E706-4ABE-855B-18AFC7612C87}"/>
              </a:ext>
            </a:extLst>
          </p:cNvPr>
          <p:cNvSpPr txBox="1">
            <a:spLocks/>
          </p:cNvSpPr>
          <p:nvPr/>
        </p:nvSpPr>
        <p:spPr>
          <a:xfrm>
            <a:off x="612396" y="1123275"/>
            <a:ext cx="10561740" cy="5492553"/>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en-US" altLang="ja-JP" sz="1800" b="1" dirty="0">
                <a:solidFill>
                  <a:schemeClr val="bg1"/>
                </a:solidFill>
                <a:latin typeface="游ゴシック" panose="020B0400000000000000" pitchFamily="50" charset="-128"/>
                <a:ea typeface="游ゴシック" panose="020B0400000000000000" pitchFamily="50" charset="-128"/>
                <a:hlinkClick r:id="rId2"/>
              </a:rPr>
              <a:t>https://secure-vu.traders-trust.com/register/?lang=jp&amp;a_aid=1131635_123</a:t>
            </a:r>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r>
              <a:rPr kumimoji="1" lang="ja-JP" altLang="en-US" sz="1800" b="1" dirty="0">
                <a:solidFill>
                  <a:schemeClr val="bg1"/>
                </a:solidFill>
                <a:latin typeface="游ゴシック" panose="020B0400000000000000" pitchFamily="50" charset="-128"/>
                <a:ea typeface="游ゴシック" panose="020B0400000000000000" pitchFamily="50" charset="-128"/>
              </a:rPr>
              <a:t>必ずこちらの</a:t>
            </a:r>
            <a:r>
              <a:rPr kumimoji="1" lang="en-US" altLang="ja-JP" sz="1800" b="1" dirty="0">
                <a:solidFill>
                  <a:schemeClr val="bg1"/>
                </a:solidFill>
                <a:latin typeface="游ゴシック" panose="020B0400000000000000" pitchFamily="50" charset="-128"/>
                <a:ea typeface="游ゴシック" panose="020B0400000000000000" pitchFamily="50" charset="-128"/>
              </a:rPr>
              <a:t>URL</a:t>
            </a:r>
            <a:r>
              <a:rPr kumimoji="1" lang="ja-JP" altLang="en-US" sz="1800" b="1" dirty="0">
                <a:solidFill>
                  <a:schemeClr val="bg1"/>
                </a:solidFill>
                <a:latin typeface="游ゴシック" panose="020B0400000000000000" pitchFamily="50" charset="-128"/>
                <a:ea typeface="游ゴシック" panose="020B0400000000000000" pitchFamily="50" charset="-128"/>
              </a:rPr>
              <a:t>から開設してください。</a:t>
            </a:r>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r>
              <a:rPr lang="ja-JP" altLang="en-US" sz="1800" b="1" dirty="0">
                <a:solidFill>
                  <a:schemeClr val="bg1"/>
                </a:solidFill>
                <a:latin typeface="游ゴシック" panose="020B0400000000000000" pitchFamily="50" charset="-128"/>
                <a:ea typeface="游ゴシック" panose="020B0400000000000000" pitchFamily="50" charset="-128"/>
              </a:rPr>
              <a:t>確実に紐づかせる為に</a:t>
            </a:r>
            <a:r>
              <a:rPr lang="en-US" altLang="ja-JP" sz="1800" b="1" dirty="0">
                <a:solidFill>
                  <a:schemeClr val="bg1"/>
                </a:solidFill>
                <a:latin typeface="游ゴシック" panose="020B0400000000000000" pitchFamily="50" charset="-128"/>
                <a:ea typeface="游ゴシック" panose="020B0400000000000000" pitchFamily="50" charset="-128"/>
              </a:rPr>
              <a:t>URL</a:t>
            </a:r>
            <a:r>
              <a:rPr lang="ja-JP" altLang="en-US" sz="1800" b="1" dirty="0">
                <a:solidFill>
                  <a:schemeClr val="bg1"/>
                </a:solidFill>
                <a:latin typeface="游ゴシック" panose="020B0400000000000000" pitchFamily="50" charset="-128"/>
                <a:ea typeface="游ゴシック" panose="020B0400000000000000" pitchFamily="50" charset="-128"/>
              </a:rPr>
              <a:t>をコピーして</a:t>
            </a:r>
            <a:r>
              <a:rPr lang="en-US" altLang="ja-JP" sz="1800" b="1" dirty="0">
                <a:solidFill>
                  <a:schemeClr val="bg1"/>
                </a:solidFill>
                <a:latin typeface="游ゴシック" panose="020B0400000000000000" pitchFamily="50" charset="-128"/>
                <a:ea typeface="游ゴシック" panose="020B0400000000000000" pitchFamily="50" charset="-128"/>
              </a:rPr>
              <a:t>Chrome</a:t>
            </a:r>
            <a:r>
              <a:rPr lang="ja-JP" altLang="en-US" sz="1800" b="1" dirty="0">
                <a:solidFill>
                  <a:schemeClr val="bg1"/>
                </a:solidFill>
                <a:latin typeface="游ゴシック" panose="020B0400000000000000" pitchFamily="50" charset="-128"/>
                <a:ea typeface="游ゴシック" panose="020B0400000000000000" pitchFamily="50" charset="-128"/>
              </a:rPr>
              <a:t>に貼り付けてご利用ください。</a:t>
            </a:r>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r>
              <a:rPr kumimoji="1" lang="ja-JP" altLang="en-US" sz="1800" b="1" dirty="0">
                <a:solidFill>
                  <a:schemeClr val="bg1"/>
                </a:solidFill>
                <a:latin typeface="游ゴシック" panose="020B0400000000000000" pitchFamily="50" charset="-128"/>
                <a:ea typeface="游ゴシック" panose="020B0400000000000000" pitchFamily="50" charset="-128"/>
              </a:rPr>
              <a:t>口座をお持ちの方は別のメールアドレスを使用して、新規の口座開設をお願いします。</a:t>
            </a: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18114B5-A7AB-44EA-9459-E24F1F2AD8E4}"/>
              </a:ext>
            </a:extLst>
          </p:cNvPr>
          <p:cNvPicPr>
            <a:picLocks noChangeAspect="1"/>
          </p:cNvPicPr>
          <p:nvPr/>
        </p:nvPicPr>
        <p:blipFill>
          <a:blip r:embed="rId3"/>
          <a:stretch>
            <a:fillRect/>
          </a:stretch>
        </p:blipFill>
        <p:spPr>
          <a:xfrm>
            <a:off x="549537" y="3303036"/>
            <a:ext cx="8170506" cy="3232187"/>
          </a:xfrm>
          <a:prstGeom prst="rect">
            <a:avLst/>
          </a:prstGeom>
        </p:spPr>
      </p:pic>
      <p:sp>
        <p:nvSpPr>
          <p:cNvPr id="10" name="正方形/長方形 9">
            <a:extLst>
              <a:ext uri="{FF2B5EF4-FFF2-40B4-BE49-F238E27FC236}">
                <a16:creationId xmlns:a16="http://schemas.microsoft.com/office/drawing/2014/main" id="{276B4770-3D3B-45D9-8BF9-7559633411BD}"/>
              </a:ext>
            </a:extLst>
          </p:cNvPr>
          <p:cNvSpPr/>
          <p:nvPr/>
        </p:nvSpPr>
        <p:spPr>
          <a:xfrm>
            <a:off x="1132514" y="3429000"/>
            <a:ext cx="7373923" cy="136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223E46C0-9580-40C9-8C8B-9976FD796FE0}"/>
              </a:ext>
            </a:extLst>
          </p:cNvPr>
          <p:cNvSpPr/>
          <p:nvPr/>
        </p:nvSpPr>
        <p:spPr>
          <a:xfrm rot="10800000">
            <a:off x="8736949" y="3341922"/>
            <a:ext cx="579212" cy="31047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8FFD801-D59E-42BC-BE9C-DB3BC30F9F39}"/>
              </a:ext>
            </a:extLst>
          </p:cNvPr>
          <p:cNvSpPr txBox="1"/>
          <p:nvPr/>
        </p:nvSpPr>
        <p:spPr>
          <a:xfrm>
            <a:off x="9374705" y="3341922"/>
            <a:ext cx="2738998" cy="584775"/>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ここに</a:t>
            </a:r>
            <a:r>
              <a:rPr lang="en-US" altLang="ja-JP" sz="1600" b="1" dirty="0">
                <a:solidFill>
                  <a:schemeClr val="bg1"/>
                </a:solidFill>
                <a:latin typeface="游ゴシック" panose="020B0400000000000000" pitchFamily="50" charset="-128"/>
                <a:ea typeface="游ゴシック" panose="020B0400000000000000" pitchFamily="50" charset="-128"/>
              </a:rPr>
              <a:t>URL</a:t>
            </a:r>
            <a:r>
              <a:rPr lang="ja-JP" altLang="en-US" sz="1600" b="1" dirty="0">
                <a:solidFill>
                  <a:schemeClr val="bg1"/>
                </a:solidFill>
                <a:latin typeface="游ゴシック" panose="020B0400000000000000" pitchFamily="50" charset="-128"/>
                <a:ea typeface="游ゴシック" panose="020B0400000000000000" pitchFamily="50" charset="-128"/>
              </a:rPr>
              <a:t>を張り付ける。</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3879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C56D4E47-E706-4ABE-855B-18AFC7612C87}"/>
              </a:ext>
            </a:extLst>
          </p:cNvPr>
          <p:cNvSpPr txBox="1">
            <a:spLocks/>
          </p:cNvSpPr>
          <p:nvPr/>
        </p:nvSpPr>
        <p:spPr>
          <a:xfrm>
            <a:off x="612396" y="1123275"/>
            <a:ext cx="6610525" cy="5492553"/>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endParaRPr lang="en-US" altLang="ja-JP"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1A01A102-DA39-4FAE-AD6A-A17A9021355C}"/>
              </a:ext>
            </a:extLst>
          </p:cNvPr>
          <p:cNvPicPr>
            <a:picLocks noChangeAspect="1"/>
          </p:cNvPicPr>
          <p:nvPr/>
        </p:nvPicPr>
        <p:blipFill>
          <a:blip r:embed="rId2"/>
          <a:stretch>
            <a:fillRect/>
          </a:stretch>
        </p:blipFill>
        <p:spPr>
          <a:xfrm>
            <a:off x="603667" y="1075888"/>
            <a:ext cx="5492333" cy="4706224"/>
          </a:xfrm>
          <a:prstGeom prst="rect">
            <a:avLst/>
          </a:prstGeom>
        </p:spPr>
      </p:pic>
      <p:sp>
        <p:nvSpPr>
          <p:cNvPr id="10" name="テキスト ボックス 9">
            <a:extLst>
              <a:ext uri="{FF2B5EF4-FFF2-40B4-BE49-F238E27FC236}">
                <a16:creationId xmlns:a16="http://schemas.microsoft.com/office/drawing/2014/main" id="{B9DEF7AE-58BB-432C-BCED-B7940EDF310C}"/>
              </a:ext>
            </a:extLst>
          </p:cNvPr>
          <p:cNvSpPr txBox="1"/>
          <p:nvPr/>
        </p:nvSpPr>
        <p:spPr>
          <a:xfrm>
            <a:off x="6384022" y="1413063"/>
            <a:ext cx="5660856" cy="3046988"/>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電話番号の確認、身分証、住所確認書類の提出など必要な登録を済ませてください。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口座開設、身分証の提出まで終わりましたら紹介者の方に</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rgbClr val="FF0000"/>
                </a:solidFill>
                <a:latin typeface="游ゴシック" panose="020B0400000000000000" pitchFamily="50" charset="-128"/>
                <a:ea typeface="游ゴシック" panose="020B0400000000000000" pitchFamily="50" charset="-128"/>
              </a:rPr>
              <a:t>口座開設が完了したことを伝えて下さい。</a:t>
            </a:r>
            <a:endParaRPr lang="en-US" altLang="ja-JP" sz="1600" b="1" dirty="0">
              <a:solidFill>
                <a:srgbClr val="FF0000"/>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a:t>
            </a:r>
            <a:r>
              <a:rPr lang="en-US" altLang="ja-JP" sz="1600" b="1" dirty="0" err="1">
                <a:solidFill>
                  <a:schemeClr val="bg1"/>
                </a:solidFill>
                <a:latin typeface="游ゴシック" panose="020B0400000000000000" pitchFamily="50" charset="-128"/>
                <a:ea typeface="游ゴシック" panose="020B0400000000000000" pitchFamily="50" charset="-128"/>
              </a:rPr>
              <a:t>InvestaX</a:t>
            </a:r>
            <a:r>
              <a:rPr lang="ja-JP" altLang="en-US" sz="1600" b="1" dirty="0">
                <a:solidFill>
                  <a:schemeClr val="bg1"/>
                </a:solidFill>
                <a:latin typeface="游ゴシック" panose="020B0400000000000000" pitchFamily="50" charset="-128"/>
                <a:ea typeface="游ゴシック" panose="020B0400000000000000" pitchFamily="50" charset="-128"/>
              </a:rPr>
              <a:t>」に参加する招待メールが届きます。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スムーズに招待メールを受け取れるように、上記の紹介者への口座開設完了報告をお願いします。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0466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07D7648-7761-4E84-8CE9-A7170CD0332B}"/>
              </a:ext>
            </a:extLst>
          </p:cNvPr>
          <p:cNvSpPr txBox="1"/>
          <p:nvPr/>
        </p:nvSpPr>
        <p:spPr>
          <a:xfrm>
            <a:off x="5940489" y="755626"/>
            <a:ext cx="6096000" cy="6001643"/>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マイページにログインし、取引口座→新規作成をクリック。</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タイプ：</a:t>
            </a:r>
            <a:r>
              <a:rPr lang="en-US" altLang="ja-JP" sz="1600" b="1" dirty="0">
                <a:solidFill>
                  <a:schemeClr val="bg1"/>
                </a:solidFill>
                <a:latin typeface="游ゴシック" panose="020B0400000000000000" pitchFamily="50" charset="-128"/>
                <a:ea typeface="游ゴシック" panose="020B0400000000000000" pitchFamily="50" charset="-128"/>
              </a:rPr>
              <a:t>LIVE</a:t>
            </a: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口座タイプ：</a:t>
            </a:r>
            <a:r>
              <a:rPr lang="en-US" altLang="ja-JP" sz="1600" b="1" dirty="0" err="1">
                <a:solidFill>
                  <a:schemeClr val="bg1"/>
                </a:solidFill>
                <a:latin typeface="游ゴシック" panose="020B0400000000000000" pitchFamily="50" charset="-128"/>
                <a:ea typeface="游ゴシック" panose="020B0400000000000000" pitchFamily="50" charset="-128"/>
              </a:rPr>
              <a:t>InvestaX</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口座通貨：</a:t>
            </a:r>
            <a:r>
              <a:rPr lang="en-US" altLang="ja-JP" sz="1600" b="1" dirty="0">
                <a:solidFill>
                  <a:schemeClr val="bg1"/>
                </a:solidFill>
                <a:latin typeface="游ゴシック" panose="020B0400000000000000" pitchFamily="50" charset="-128"/>
                <a:ea typeface="游ゴシック" panose="020B0400000000000000" pitchFamily="50" charset="-128"/>
              </a:rPr>
              <a:t>JPY</a:t>
            </a: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レバレッジ　</a:t>
            </a:r>
            <a:r>
              <a:rPr lang="en-US" altLang="ja-JP" sz="1600" b="1" dirty="0">
                <a:solidFill>
                  <a:schemeClr val="bg1"/>
                </a:solidFill>
                <a:latin typeface="游ゴシック" panose="020B0400000000000000" pitchFamily="50" charset="-128"/>
                <a:ea typeface="游ゴシック" panose="020B0400000000000000" pitchFamily="50" charset="-128"/>
              </a:rPr>
              <a:t>1</a:t>
            </a:r>
            <a:r>
              <a:rPr lang="ja-JP" altLang="en-US" sz="1600" b="1" dirty="0">
                <a:solidFill>
                  <a:schemeClr val="bg1"/>
                </a:solidFill>
                <a:latin typeface="游ゴシック" panose="020B0400000000000000" pitchFamily="50" charset="-128"/>
                <a:ea typeface="游ゴシック" panose="020B0400000000000000" pitchFamily="50" charset="-128"/>
              </a:rPr>
              <a:t>：</a:t>
            </a:r>
            <a:r>
              <a:rPr lang="en-US" altLang="ja-JP" sz="1600" b="1" dirty="0">
                <a:solidFill>
                  <a:schemeClr val="bg1"/>
                </a:solidFill>
                <a:latin typeface="游ゴシック" panose="020B0400000000000000" pitchFamily="50" charset="-128"/>
                <a:ea typeface="游ゴシック" panose="020B0400000000000000" pitchFamily="50" charset="-128"/>
              </a:rPr>
              <a:t>3000</a:t>
            </a: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こちらを選択し「作成」をクリックします。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en-US" altLang="ja-JP" sz="1600" b="1" dirty="0">
                <a:solidFill>
                  <a:schemeClr val="bg1"/>
                </a:solidFill>
                <a:latin typeface="游ゴシック" panose="020B0400000000000000" pitchFamily="50" charset="-128"/>
                <a:ea typeface="游ゴシック" panose="020B0400000000000000" pitchFamily="50" charset="-128"/>
              </a:rPr>
              <a:t>※</a:t>
            </a:r>
            <a:r>
              <a:rPr lang="ja-JP" altLang="en-US" sz="1600" b="1" dirty="0">
                <a:solidFill>
                  <a:schemeClr val="bg1"/>
                </a:solidFill>
                <a:latin typeface="游ゴシック" panose="020B0400000000000000" pitchFamily="50" charset="-128"/>
                <a:ea typeface="游ゴシック" panose="020B0400000000000000" pitchFamily="50" charset="-128"/>
              </a:rPr>
              <a:t>通常は数分で口座開設が完了します。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796E1766-DB6C-4F59-8FD7-1DB5498D43B4}"/>
              </a:ext>
            </a:extLst>
          </p:cNvPr>
          <p:cNvSpPr/>
          <p:nvPr/>
        </p:nvSpPr>
        <p:spPr>
          <a:xfrm>
            <a:off x="4555222" y="318782"/>
            <a:ext cx="628575" cy="251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338F6D10-66AB-4479-AE43-7E86D0EC858D}"/>
              </a:ext>
            </a:extLst>
          </p:cNvPr>
          <p:cNvPicPr>
            <a:picLocks noChangeAspect="1"/>
          </p:cNvPicPr>
          <p:nvPr/>
        </p:nvPicPr>
        <p:blipFill>
          <a:blip r:embed="rId2"/>
          <a:stretch>
            <a:fillRect/>
          </a:stretch>
        </p:blipFill>
        <p:spPr>
          <a:xfrm>
            <a:off x="155511" y="318782"/>
            <a:ext cx="5693199" cy="2810312"/>
          </a:xfrm>
          <a:prstGeom prst="rect">
            <a:avLst/>
          </a:prstGeom>
        </p:spPr>
      </p:pic>
      <p:sp>
        <p:nvSpPr>
          <p:cNvPr id="10" name="正方形/長方形 9">
            <a:extLst>
              <a:ext uri="{FF2B5EF4-FFF2-40B4-BE49-F238E27FC236}">
                <a16:creationId xmlns:a16="http://schemas.microsoft.com/office/drawing/2014/main" id="{987EDFC2-3BF6-4969-90F4-34F4FAC0CFCA}"/>
              </a:ext>
            </a:extLst>
          </p:cNvPr>
          <p:cNvSpPr/>
          <p:nvPr/>
        </p:nvSpPr>
        <p:spPr>
          <a:xfrm>
            <a:off x="1593308" y="1723938"/>
            <a:ext cx="310993" cy="172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5F1D39F5-6FB7-4085-9376-8C73AE0CDDC8}"/>
              </a:ext>
            </a:extLst>
          </p:cNvPr>
          <p:cNvPicPr>
            <a:picLocks noChangeAspect="1"/>
          </p:cNvPicPr>
          <p:nvPr/>
        </p:nvPicPr>
        <p:blipFill>
          <a:blip r:embed="rId3"/>
          <a:stretch>
            <a:fillRect/>
          </a:stretch>
        </p:blipFill>
        <p:spPr>
          <a:xfrm>
            <a:off x="155511" y="3611369"/>
            <a:ext cx="5693199" cy="2608456"/>
          </a:xfrm>
          <a:prstGeom prst="rect">
            <a:avLst/>
          </a:prstGeom>
        </p:spPr>
      </p:pic>
      <p:sp>
        <p:nvSpPr>
          <p:cNvPr id="16" name="正方形/長方形 15">
            <a:extLst>
              <a:ext uri="{FF2B5EF4-FFF2-40B4-BE49-F238E27FC236}">
                <a16:creationId xmlns:a16="http://schemas.microsoft.com/office/drawing/2014/main" id="{4F55CD1F-C04F-42BC-80C7-ED419A6DBD3B}"/>
              </a:ext>
            </a:extLst>
          </p:cNvPr>
          <p:cNvSpPr/>
          <p:nvPr/>
        </p:nvSpPr>
        <p:spPr>
          <a:xfrm>
            <a:off x="1216403" y="4662182"/>
            <a:ext cx="1853967" cy="824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2190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07D7648-7761-4E84-8CE9-A7170CD0332B}"/>
              </a:ext>
            </a:extLst>
          </p:cNvPr>
          <p:cNvSpPr txBox="1"/>
          <p:nvPr/>
        </p:nvSpPr>
        <p:spPr>
          <a:xfrm>
            <a:off x="6007601" y="1897435"/>
            <a:ext cx="6096000" cy="4278094"/>
          </a:xfrm>
          <a:prstGeom prst="rect">
            <a:avLst/>
          </a:prstGeom>
          <a:noFill/>
        </p:spPr>
        <p:txBody>
          <a:bodyPr wrap="square">
            <a:spAutoFit/>
          </a:bodyPr>
          <a:lstStyle/>
          <a:p>
            <a:r>
              <a:rPr lang="en-US" altLang="ja-JP" sz="1600" b="1" dirty="0">
                <a:solidFill>
                  <a:schemeClr val="bg1"/>
                </a:solidFill>
                <a:latin typeface="游ゴシック" panose="020B0400000000000000" pitchFamily="50" charset="-128"/>
                <a:ea typeface="游ゴシック" panose="020B0400000000000000" pitchFamily="50" charset="-128"/>
              </a:rPr>
              <a:t>TTCM</a:t>
            </a:r>
            <a:r>
              <a:rPr lang="ja-JP" altLang="en-US" sz="1600" b="1" dirty="0">
                <a:solidFill>
                  <a:schemeClr val="bg1"/>
                </a:solidFill>
                <a:latin typeface="游ゴシック" panose="020B0400000000000000" pitchFamily="50" charset="-128"/>
                <a:ea typeface="游ゴシック" panose="020B0400000000000000" pitchFamily="50" charset="-128"/>
              </a:rPr>
              <a:t>では「</a:t>
            </a:r>
            <a:r>
              <a:rPr lang="ja-JP" altLang="en-US" sz="1600" b="1" dirty="0">
                <a:solidFill>
                  <a:srgbClr val="FF0000"/>
                </a:solidFill>
                <a:latin typeface="游ゴシック" panose="020B0400000000000000" pitchFamily="50" charset="-128"/>
                <a:ea typeface="游ゴシック" panose="020B0400000000000000" pitchFamily="50" charset="-128"/>
              </a:rPr>
              <a:t>ダイナミックレバレッジ</a:t>
            </a:r>
            <a:r>
              <a:rPr lang="ja-JP" altLang="en-US" sz="1600" b="1" dirty="0">
                <a:solidFill>
                  <a:schemeClr val="bg1"/>
                </a:solidFill>
                <a:latin typeface="游ゴシック" panose="020B0400000000000000" pitchFamily="50" charset="-128"/>
                <a:ea typeface="游ゴシック" panose="020B0400000000000000" pitchFamily="50" charset="-128"/>
              </a:rPr>
              <a:t>」を採用しており保有ポジション量によって適用レバレッジが変更となります。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適用レバレッジが低くなると正常な運用ができなくなる可能性が出てきます。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複数口座開設可能なので、残高が</a:t>
            </a:r>
            <a:r>
              <a:rPr lang="en-US" altLang="ja-JP" sz="1600" b="1" dirty="0">
                <a:solidFill>
                  <a:schemeClr val="bg1"/>
                </a:solidFill>
                <a:latin typeface="游ゴシック" panose="020B0400000000000000" pitchFamily="50" charset="-128"/>
                <a:ea typeface="游ゴシック" panose="020B0400000000000000" pitchFamily="50" charset="-128"/>
              </a:rPr>
              <a:t>200</a:t>
            </a:r>
            <a:r>
              <a:rPr lang="ja-JP" altLang="en-US" sz="1600" b="1" dirty="0">
                <a:solidFill>
                  <a:schemeClr val="bg1"/>
                </a:solidFill>
                <a:latin typeface="游ゴシック" panose="020B0400000000000000" pitchFamily="50" charset="-128"/>
                <a:ea typeface="游ゴシック" panose="020B0400000000000000" pitchFamily="50" charset="-128"/>
              </a:rPr>
              <a:t>万円を越えないように調整してください。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複数口座の開設方法はメールか左図のチャットから</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「お世話になります。運用口座の「</a:t>
            </a:r>
            <a:r>
              <a:rPr lang="en-US" altLang="ja-JP" sz="1600" b="1" dirty="0" err="1">
                <a:solidFill>
                  <a:schemeClr val="bg1"/>
                </a:solidFill>
                <a:latin typeface="游ゴシック" panose="020B0400000000000000" pitchFamily="50" charset="-128"/>
                <a:ea typeface="游ゴシック" panose="020B0400000000000000" pitchFamily="50" charset="-128"/>
              </a:rPr>
              <a:t>InvestaX</a:t>
            </a:r>
            <a:r>
              <a:rPr lang="ja-JP" altLang="en-US" sz="1600" b="1" dirty="0">
                <a:solidFill>
                  <a:schemeClr val="bg1"/>
                </a:solidFill>
                <a:latin typeface="游ゴシック" panose="020B0400000000000000" pitchFamily="50" charset="-128"/>
                <a:ea typeface="游ゴシック" panose="020B0400000000000000" pitchFamily="50" charset="-128"/>
              </a:rPr>
              <a:t>」の口座を追加で～個作成お願いします。条件は同様に</a:t>
            </a:r>
            <a:r>
              <a:rPr lang="en-US" altLang="ja-JP" sz="1600" b="1" dirty="0">
                <a:solidFill>
                  <a:schemeClr val="bg1"/>
                </a:solidFill>
                <a:latin typeface="游ゴシック" panose="020B0400000000000000" pitchFamily="50" charset="-128"/>
                <a:ea typeface="游ゴシック" panose="020B0400000000000000" pitchFamily="50" charset="-128"/>
              </a:rPr>
              <a:t>JPY</a:t>
            </a:r>
            <a:r>
              <a:rPr lang="ja-JP" altLang="en-US" sz="1600" b="1" dirty="0">
                <a:solidFill>
                  <a:schemeClr val="bg1"/>
                </a:solidFill>
                <a:latin typeface="游ゴシック" panose="020B0400000000000000" pitchFamily="50" charset="-128"/>
                <a:ea typeface="游ゴシック" panose="020B0400000000000000" pitchFamily="50" charset="-128"/>
              </a:rPr>
              <a:t>、レバレッジ</a:t>
            </a:r>
            <a:r>
              <a:rPr lang="en-US" altLang="ja-JP" sz="1600" b="1" dirty="0">
                <a:solidFill>
                  <a:schemeClr val="bg1"/>
                </a:solidFill>
                <a:latin typeface="游ゴシック" panose="020B0400000000000000" pitchFamily="50" charset="-128"/>
                <a:ea typeface="游ゴシック" panose="020B0400000000000000" pitchFamily="50" charset="-128"/>
              </a:rPr>
              <a:t>3000</a:t>
            </a:r>
            <a:r>
              <a:rPr lang="ja-JP" altLang="en-US" sz="1600" b="1" dirty="0">
                <a:solidFill>
                  <a:schemeClr val="bg1"/>
                </a:solidFill>
                <a:latin typeface="游ゴシック" panose="020B0400000000000000" pitchFamily="50" charset="-128"/>
                <a:ea typeface="游ゴシック" panose="020B0400000000000000" pitchFamily="50" charset="-128"/>
              </a:rPr>
              <a:t>でお願いします。」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このように伝えれば大丈夫です。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13524A2F-A3F9-4C1C-BE07-84480FD64C05}"/>
              </a:ext>
            </a:extLst>
          </p:cNvPr>
          <p:cNvSpPr>
            <a:spLocks noGrp="1"/>
          </p:cNvSpPr>
          <p:nvPr>
            <p:ph type="title"/>
          </p:nvPr>
        </p:nvSpPr>
        <p:spPr>
          <a:xfrm>
            <a:off x="549537" y="405812"/>
            <a:ext cx="11091600" cy="717463"/>
          </a:xfrm>
        </p:spPr>
        <p:txBody>
          <a:bodyPr>
            <a:normAutofit/>
          </a:bodyPr>
          <a:lstStyle/>
          <a:p>
            <a:r>
              <a:rPr kumimoji="1" lang="en-US" altLang="ja-JP" sz="3200" b="1" dirty="0">
                <a:solidFill>
                  <a:schemeClr val="bg1"/>
                </a:solidFill>
                <a:latin typeface="游ゴシック" panose="020B0400000000000000" pitchFamily="50" charset="-128"/>
                <a:ea typeface="游ゴシック" panose="020B0400000000000000" pitchFamily="50" charset="-128"/>
              </a:rPr>
              <a:t>200</a:t>
            </a:r>
            <a:r>
              <a:rPr kumimoji="1" lang="ja-JP" altLang="en-US" sz="3200" b="1" dirty="0">
                <a:solidFill>
                  <a:schemeClr val="bg1"/>
                </a:solidFill>
                <a:latin typeface="游ゴシック" panose="020B0400000000000000" pitchFamily="50" charset="-128"/>
                <a:ea typeface="游ゴシック" panose="020B0400000000000000" pitchFamily="50" charset="-128"/>
              </a:rPr>
              <a:t>万円以上で運用したい場合</a:t>
            </a:r>
          </a:p>
        </p:txBody>
      </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A474B9D2-2705-478D-A05E-2A46B174E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33" y="1474837"/>
            <a:ext cx="6078239" cy="4804064"/>
          </a:xfrm>
          <a:prstGeom prst="rect">
            <a:avLst/>
          </a:prstGeom>
        </p:spPr>
      </p:pic>
    </p:spTree>
    <p:extLst>
      <p:ext uri="{BB962C8B-B14F-4D97-AF65-F5344CB8AC3E}">
        <p14:creationId xmlns:p14="http://schemas.microsoft.com/office/powerpoint/2010/main" val="318309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933E96C7-F90D-4CDC-8CDC-00746B9B859E}"/>
              </a:ext>
            </a:extLst>
          </p:cNvPr>
          <p:cNvSpPr txBox="1"/>
          <p:nvPr/>
        </p:nvSpPr>
        <p:spPr>
          <a:xfrm>
            <a:off x="6241407" y="649345"/>
            <a:ext cx="5431873" cy="4031873"/>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ウォレットへ入金をします。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入金方法はいくつかありますが、出金まで考えると</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ビットウォレットが便利だと思います。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事前にビットウォレットの作成もしておくと良いです。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クレジットカードでも入金が可能です。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入金が完了したら、ウォレット口座の右側にある</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「資金管理」ボタンをクリックします。</a:t>
            </a:r>
          </a:p>
        </p:txBody>
      </p:sp>
      <p:pic>
        <p:nvPicPr>
          <p:cNvPr id="3" name="図 2">
            <a:extLst>
              <a:ext uri="{FF2B5EF4-FFF2-40B4-BE49-F238E27FC236}">
                <a16:creationId xmlns:a16="http://schemas.microsoft.com/office/drawing/2014/main" id="{D9086BB8-D5B5-406F-984E-250B9E4BBD10}"/>
              </a:ext>
            </a:extLst>
          </p:cNvPr>
          <p:cNvPicPr>
            <a:picLocks noChangeAspect="1"/>
          </p:cNvPicPr>
          <p:nvPr/>
        </p:nvPicPr>
        <p:blipFill>
          <a:blip r:embed="rId2"/>
          <a:stretch>
            <a:fillRect/>
          </a:stretch>
        </p:blipFill>
        <p:spPr>
          <a:xfrm>
            <a:off x="388842" y="582845"/>
            <a:ext cx="5707158" cy="2683616"/>
          </a:xfrm>
          <a:prstGeom prst="rect">
            <a:avLst/>
          </a:prstGeom>
        </p:spPr>
      </p:pic>
      <p:pic>
        <p:nvPicPr>
          <p:cNvPr id="8" name="図 7">
            <a:extLst>
              <a:ext uri="{FF2B5EF4-FFF2-40B4-BE49-F238E27FC236}">
                <a16:creationId xmlns:a16="http://schemas.microsoft.com/office/drawing/2014/main" id="{12AE7CF4-8CC3-4672-9B4A-54649133D904}"/>
              </a:ext>
            </a:extLst>
          </p:cNvPr>
          <p:cNvPicPr>
            <a:picLocks noChangeAspect="1"/>
          </p:cNvPicPr>
          <p:nvPr/>
        </p:nvPicPr>
        <p:blipFill>
          <a:blip r:embed="rId3"/>
          <a:stretch>
            <a:fillRect/>
          </a:stretch>
        </p:blipFill>
        <p:spPr>
          <a:xfrm>
            <a:off x="388841" y="3605574"/>
            <a:ext cx="5707159" cy="2623776"/>
          </a:xfrm>
          <a:prstGeom prst="rect">
            <a:avLst/>
          </a:prstGeom>
        </p:spPr>
      </p:pic>
      <p:sp>
        <p:nvSpPr>
          <p:cNvPr id="9" name="正方形/長方形 8">
            <a:extLst>
              <a:ext uri="{FF2B5EF4-FFF2-40B4-BE49-F238E27FC236}">
                <a16:creationId xmlns:a16="http://schemas.microsoft.com/office/drawing/2014/main" id="{82BC171C-A252-4A2E-98A7-D65BA7177878}"/>
              </a:ext>
            </a:extLst>
          </p:cNvPr>
          <p:cNvSpPr/>
          <p:nvPr/>
        </p:nvSpPr>
        <p:spPr>
          <a:xfrm>
            <a:off x="956345" y="1583422"/>
            <a:ext cx="3900881" cy="463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A2D9A7AA-96C0-469B-8BE1-823B440407C3}"/>
              </a:ext>
            </a:extLst>
          </p:cNvPr>
          <p:cNvSpPr/>
          <p:nvPr/>
        </p:nvSpPr>
        <p:spPr>
          <a:xfrm>
            <a:off x="3582099" y="4269430"/>
            <a:ext cx="713064" cy="463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3247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E55B241-2B25-4558-8958-C829A4CEE3B3}"/>
              </a:ext>
            </a:extLst>
          </p:cNvPr>
          <p:cNvSpPr txBox="1">
            <a:spLocks/>
          </p:cNvSpPr>
          <p:nvPr/>
        </p:nvSpPr>
        <p:spPr>
          <a:xfrm>
            <a:off x="6354147" y="970384"/>
            <a:ext cx="5673092" cy="5495729"/>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ja-JP" altLang="en-US" sz="1600" b="1" dirty="0">
                <a:solidFill>
                  <a:schemeClr val="bg1"/>
                </a:solidFill>
                <a:latin typeface="游ゴシック" panose="020B0400000000000000" pitchFamily="50" charset="-128"/>
                <a:ea typeface="游ゴシック" panose="020B0400000000000000" pitchFamily="50" charset="-128"/>
              </a:rPr>
              <a:t>ウォレットから取引口座に資金移動させます。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金額を入力し、</a:t>
            </a:r>
            <a:r>
              <a:rPr lang="en-US" altLang="ja-JP" sz="1600" b="1" dirty="0" err="1">
                <a:solidFill>
                  <a:schemeClr val="bg1"/>
                </a:solidFill>
                <a:latin typeface="游ゴシック" panose="020B0400000000000000" pitchFamily="50" charset="-128"/>
                <a:ea typeface="游ゴシック" panose="020B0400000000000000" pitchFamily="50" charset="-128"/>
              </a:rPr>
              <a:t>InvestaX</a:t>
            </a:r>
            <a:r>
              <a:rPr lang="ja-JP" altLang="en-US" sz="1600" b="1" dirty="0">
                <a:solidFill>
                  <a:schemeClr val="bg1"/>
                </a:solidFill>
                <a:latin typeface="游ゴシック" panose="020B0400000000000000" pitchFamily="50" charset="-128"/>
                <a:ea typeface="游ゴシック" panose="020B0400000000000000" pitchFamily="50" charset="-128"/>
              </a:rPr>
              <a:t>の取引口座を選択します。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全て入力したら送信をクリックします。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数秒～数分で資金移動されます。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ストラテジーフォロワー→コピーを開始をクリック</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endParaRPr kumimoji="1" lang="ja-JP" altLang="en-US" sz="1800" b="1" dirty="0">
              <a:solidFill>
                <a:schemeClr val="bg1"/>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3F15344-7C8E-44F7-A604-4881F849F699}"/>
              </a:ext>
            </a:extLst>
          </p:cNvPr>
          <p:cNvPicPr>
            <a:picLocks noChangeAspect="1"/>
          </p:cNvPicPr>
          <p:nvPr/>
        </p:nvPicPr>
        <p:blipFill>
          <a:blip r:embed="rId2"/>
          <a:stretch>
            <a:fillRect/>
          </a:stretch>
        </p:blipFill>
        <p:spPr>
          <a:xfrm>
            <a:off x="352908" y="569343"/>
            <a:ext cx="5484946" cy="2568790"/>
          </a:xfrm>
          <a:prstGeom prst="rect">
            <a:avLst/>
          </a:prstGeom>
        </p:spPr>
      </p:pic>
      <p:sp>
        <p:nvSpPr>
          <p:cNvPr id="22" name="正方形/長方形 21">
            <a:extLst>
              <a:ext uri="{FF2B5EF4-FFF2-40B4-BE49-F238E27FC236}">
                <a16:creationId xmlns:a16="http://schemas.microsoft.com/office/drawing/2014/main" id="{C4DDEE9F-B53C-46B4-ACBC-1EDEB075F1C6}"/>
              </a:ext>
            </a:extLst>
          </p:cNvPr>
          <p:cNvSpPr/>
          <p:nvPr/>
        </p:nvSpPr>
        <p:spPr>
          <a:xfrm>
            <a:off x="1699379" y="1354347"/>
            <a:ext cx="1765563" cy="1069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7194068B-0B24-4D76-908C-F36E37DF23D9}"/>
              </a:ext>
            </a:extLst>
          </p:cNvPr>
          <p:cNvPicPr>
            <a:picLocks noChangeAspect="1"/>
          </p:cNvPicPr>
          <p:nvPr/>
        </p:nvPicPr>
        <p:blipFill>
          <a:blip r:embed="rId3"/>
          <a:stretch>
            <a:fillRect/>
          </a:stretch>
        </p:blipFill>
        <p:spPr>
          <a:xfrm>
            <a:off x="352908" y="3828953"/>
            <a:ext cx="5459753" cy="2568790"/>
          </a:xfrm>
          <a:prstGeom prst="rect">
            <a:avLst/>
          </a:prstGeom>
        </p:spPr>
      </p:pic>
      <p:sp>
        <p:nvSpPr>
          <p:cNvPr id="14" name="正方形/長方形 13">
            <a:extLst>
              <a:ext uri="{FF2B5EF4-FFF2-40B4-BE49-F238E27FC236}">
                <a16:creationId xmlns:a16="http://schemas.microsoft.com/office/drawing/2014/main" id="{43E30752-AC91-430A-994D-CA86F8B54164}"/>
              </a:ext>
            </a:extLst>
          </p:cNvPr>
          <p:cNvSpPr/>
          <p:nvPr/>
        </p:nvSpPr>
        <p:spPr>
          <a:xfrm>
            <a:off x="1097691" y="4192438"/>
            <a:ext cx="713064" cy="293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E4E0850C-E63C-479D-AEF2-B520CBC5ED8D}"/>
              </a:ext>
            </a:extLst>
          </p:cNvPr>
          <p:cNvSpPr/>
          <p:nvPr/>
        </p:nvSpPr>
        <p:spPr>
          <a:xfrm>
            <a:off x="925163" y="4735902"/>
            <a:ext cx="713064" cy="293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369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DDB72A-DB2F-4107-82F4-D228B6360B0B}"/>
              </a:ext>
            </a:extLst>
          </p:cNvPr>
          <p:cNvSpPr txBox="1"/>
          <p:nvPr/>
        </p:nvSpPr>
        <p:spPr>
          <a:xfrm>
            <a:off x="6463753" y="738230"/>
            <a:ext cx="5301843" cy="5016758"/>
          </a:xfrm>
          <a:prstGeom prst="rect">
            <a:avLst/>
          </a:prstGeom>
          <a:noFill/>
        </p:spPr>
        <p:txBody>
          <a:bodyPr wrap="square">
            <a:spAutoFit/>
          </a:bodyPr>
          <a:lstStyle/>
          <a:p>
            <a:r>
              <a:rPr lang="ja-JP" altLang="en-US" sz="1600" b="1" dirty="0">
                <a:solidFill>
                  <a:schemeClr val="bg1"/>
                </a:solidFill>
                <a:latin typeface="游ゴシック" panose="020B0400000000000000" pitchFamily="50" charset="-128"/>
                <a:ea typeface="游ゴシック" panose="020B0400000000000000" pitchFamily="50" charset="-128"/>
              </a:rPr>
              <a:t>取引口座、ストラテジープロバイダーを確認。</a:t>
            </a:r>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コピー方法はデフォルト設定で大丈夫です。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最大損失設定設定種別は「最大損失設定なし」を選択してください。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留意事項をお読みいただき、チェックマークを入れて下さい。</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「コピーを開始」をクリックします。</a:t>
            </a:r>
            <a:endParaRPr lang="en-US" altLang="ja-JP" sz="1600" b="1" dirty="0">
              <a:solidFill>
                <a:schemeClr val="bg1"/>
              </a:solidFill>
              <a:latin typeface="游ゴシック" panose="020B0400000000000000" pitchFamily="50" charset="-128"/>
              <a:ea typeface="游ゴシック" panose="020B0400000000000000" pitchFamily="50" charset="-128"/>
            </a:endParaRPr>
          </a:p>
          <a:p>
            <a:endParaRPr lang="en-US" altLang="ja-JP" sz="1600" b="1" dirty="0">
              <a:solidFill>
                <a:schemeClr val="bg1"/>
              </a:solidFill>
              <a:latin typeface="游ゴシック" panose="020B0400000000000000" pitchFamily="50" charset="-128"/>
              <a:ea typeface="游ゴシック" panose="020B0400000000000000" pitchFamily="50" charset="-128"/>
            </a:endParaRPr>
          </a:p>
          <a:p>
            <a:r>
              <a:rPr lang="ja-JP" altLang="en-US" sz="1600" b="1" dirty="0">
                <a:solidFill>
                  <a:schemeClr val="bg1"/>
                </a:solidFill>
                <a:latin typeface="游ゴシック" panose="020B0400000000000000" pitchFamily="50" charset="-128"/>
                <a:ea typeface="游ゴシック" panose="020B0400000000000000" pitchFamily="50" charset="-128"/>
              </a:rPr>
              <a:t>これで取引が開始されます。</a:t>
            </a:r>
          </a:p>
        </p:txBody>
      </p:sp>
      <p:pic>
        <p:nvPicPr>
          <p:cNvPr id="3" name="図 2">
            <a:extLst>
              <a:ext uri="{FF2B5EF4-FFF2-40B4-BE49-F238E27FC236}">
                <a16:creationId xmlns:a16="http://schemas.microsoft.com/office/drawing/2014/main" id="{483B0B9E-236D-4234-BA51-89146860C96C}"/>
              </a:ext>
            </a:extLst>
          </p:cNvPr>
          <p:cNvPicPr>
            <a:picLocks noChangeAspect="1"/>
          </p:cNvPicPr>
          <p:nvPr/>
        </p:nvPicPr>
        <p:blipFill>
          <a:blip r:embed="rId2"/>
          <a:stretch>
            <a:fillRect/>
          </a:stretch>
        </p:blipFill>
        <p:spPr>
          <a:xfrm>
            <a:off x="466934" y="419449"/>
            <a:ext cx="5765161" cy="2684957"/>
          </a:xfrm>
          <a:prstGeom prst="rect">
            <a:avLst/>
          </a:prstGeom>
        </p:spPr>
      </p:pic>
      <p:pic>
        <p:nvPicPr>
          <p:cNvPr id="8" name="図 7">
            <a:extLst>
              <a:ext uri="{FF2B5EF4-FFF2-40B4-BE49-F238E27FC236}">
                <a16:creationId xmlns:a16="http://schemas.microsoft.com/office/drawing/2014/main" id="{C71E34D8-DCD6-47BC-90AF-87E1E7D25981}"/>
              </a:ext>
            </a:extLst>
          </p:cNvPr>
          <p:cNvPicPr>
            <a:picLocks noChangeAspect="1"/>
          </p:cNvPicPr>
          <p:nvPr/>
        </p:nvPicPr>
        <p:blipFill>
          <a:blip r:embed="rId3"/>
          <a:stretch>
            <a:fillRect/>
          </a:stretch>
        </p:blipFill>
        <p:spPr>
          <a:xfrm>
            <a:off x="466934" y="3429000"/>
            <a:ext cx="5765162" cy="2902960"/>
          </a:xfrm>
          <a:prstGeom prst="rect">
            <a:avLst/>
          </a:prstGeom>
        </p:spPr>
      </p:pic>
      <p:sp>
        <p:nvSpPr>
          <p:cNvPr id="10" name="正方形/長方形 9">
            <a:extLst>
              <a:ext uri="{FF2B5EF4-FFF2-40B4-BE49-F238E27FC236}">
                <a16:creationId xmlns:a16="http://schemas.microsoft.com/office/drawing/2014/main" id="{D12406F8-E551-4D90-A5F1-99433554CD9A}"/>
              </a:ext>
            </a:extLst>
          </p:cNvPr>
          <p:cNvSpPr/>
          <p:nvPr/>
        </p:nvSpPr>
        <p:spPr>
          <a:xfrm>
            <a:off x="1051750" y="5243119"/>
            <a:ext cx="265322" cy="511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AE544B44-4C4E-4AC6-B5FB-B3C8B7B2D4B1}"/>
              </a:ext>
            </a:extLst>
          </p:cNvPr>
          <p:cNvSpPr/>
          <p:nvPr/>
        </p:nvSpPr>
        <p:spPr>
          <a:xfrm>
            <a:off x="3349514" y="5612235"/>
            <a:ext cx="442310" cy="285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3891921"/>
      </p:ext>
    </p:extLst>
  </p:cSld>
  <p:clrMapOvr>
    <a:masterClrMapping/>
  </p:clrMapOvr>
</p:sld>
</file>

<file path=ppt/theme/theme1.xml><?xml version="1.0" encoding="utf-8"?>
<a:theme xmlns:a="http://schemas.openxmlformats.org/drawingml/2006/main" name="3DFloatVTI">
  <a:themeElements>
    <a:clrScheme name="AnalogousFromRegularSeedRightStep">
      <a:dk1>
        <a:srgbClr val="000000"/>
      </a:dk1>
      <a:lt1>
        <a:srgbClr val="FFFFFF"/>
      </a:lt1>
      <a:dk2>
        <a:srgbClr val="243741"/>
      </a:dk2>
      <a:lt2>
        <a:srgbClr val="E8E2E2"/>
      </a:lt2>
      <a:accent1>
        <a:srgbClr val="2FB1BB"/>
      </a:accent1>
      <a:accent2>
        <a:srgbClr val="2578C7"/>
      </a:accent2>
      <a:accent3>
        <a:srgbClr val="4352DB"/>
      </a:accent3>
      <a:accent4>
        <a:srgbClr val="7245CF"/>
      </a:accent4>
      <a:accent5>
        <a:srgbClr val="AE37D9"/>
      </a:accent5>
      <a:accent6>
        <a:srgbClr val="C725AE"/>
      </a:accent6>
      <a:hlink>
        <a:srgbClr val="C75F58"/>
      </a:hlink>
      <a:folHlink>
        <a:srgbClr val="7F7F7F"/>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2030</TotalTime>
  <Words>1222</Words>
  <Application>Microsoft Macintosh PowerPoint</Application>
  <PresentationFormat>ワイド画面</PresentationFormat>
  <Paragraphs>233</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HGPMinchoE</vt:lpstr>
      <vt:lpstr>游ゴシック</vt:lpstr>
      <vt:lpstr>Arial</vt:lpstr>
      <vt:lpstr>Gill Sans MT</vt:lpstr>
      <vt:lpstr>Walbaum Display</vt:lpstr>
      <vt:lpstr>3DFloatVTI</vt:lpstr>
      <vt:lpstr>FX自動売買（InvestaX） 参加マニュアル</vt:lpstr>
      <vt:lpstr>今回のFX自動売買（InvestaX）はTraders Trustを使用します。 以下、概要になります。            ※月末の有効証拠金ベースで成功報酬が確定され、 　翌月10営業日以内に自動で口座から差し引かれます。  </vt:lpstr>
      <vt:lpstr>Traders Trustの口座開設</vt:lpstr>
      <vt:lpstr>PowerPoint プレゼンテーション</vt:lpstr>
      <vt:lpstr>PowerPoint プレゼンテーション</vt:lpstr>
      <vt:lpstr>200万円以上で運用したい場合</vt:lpstr>
      <vt:lpstr>PowerPoint プレゼンテーション</vt:lpstr>
      <vt:lpstr>PowerPoint プレゼンテーション</vt:lpstr>
      <vt:lpstr>PowerPoint プレゼンテーション</vt:lpstr>
      <vt:lpstr>取引内容の確認方法（スマホ）</vt:lpstr>
      <vt:lpstr>取引内容の確認方法（スマホ）</vt:lpstr>
      <vt:lpstr>運用中断</vt:lpstr>
      <vt:lpstr>出金方法</vt:lpstr>
      <vt:lpstr>資金管理について</vt:lpstr>
      <vt:lpstr>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Vision 参加マニュアル</dc:title>
  <dc:creator>大村 敏章</dc:creator>
  <cp:lastModifiedBy>布施 優雅</cp:lastModifiedBy>
  <cp:revision>94</cp:revision>
  <cp:lastPrinted>2020-12-14T02:45:14Z</cp:lastPrinted>
  <dcterms:created xsi:type="dcterms:W3CDTF">2020-07-08T04:34:54Z</dcterms:created>
  <dcterms:modified xsi:type="dcterms:W3CDTF">2021-09-27T02:07:37Z</dcterms:modified>
</cp:coreProperties>
</file>